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3"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6" r:id="rId16"/>
    <p:sldId id="277" r:id="rId17"/>
    <p:sldId id="278" r:id="rId18"/>
    <p:sldId id="279" r:id="rId19"/>
    <p:sldId id="270" r:id="rId20"/>
    <p:sldId id="271" r:id="rId21"/>
    <p:sldId id="272" r:id="rId22"/>
    <p:sldId id="275" r:id="rId23"/>
    <p:sldId id="273" r:id="rId24"/>
    <p:sldId id="274" r:id="rId2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77" d="100"/>
          <a:sy n="77" d="100"/>
        </p:scale>
        <p:origin x="-3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34778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4729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0586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05759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55753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4237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4090575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90878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2535502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77533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32035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00745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89134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9645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smtClean="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107427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92671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12/4/2018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4820840"/>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7236E0B-14C7-4837-9556-F48164C64ADC}"/>
              </a:ext>
            </a:extLst>
          </p:cNvPr>
          <p:cNvSpPr>
            <a:spLocks noGrp="1"/>
          </p:cNvSpPr>
          <p:nvPr>
            <p:ph type="ctrTitle"/>
          </p:nvPr>
        </p:nvSpPr>
        <p:spPr/>
        <p:txBody>
          <a:bodyPr>
            <a:normAutofit fontScale="90000"/>
          </a:bodyPr>
          <a:lstStyle/>
          <a:p>
            <a:pPr algn="ctr"/>
            <a:r>
              <a:rPr lang="it-IT" b="1" dirty="0">
                <a:latin typeface="Arial Rounded MT Bold" panose="020F0704030504030204" pitchFamily="34" charset="0"/>
              </a:rPr>
              <a:t>SAFETY E SECURITY</a:t>
            </a:r>
            <a:br>
              <a:rPr lang="it-IT" b="1" dirty="0">
                <a:latin typeface="Arial Rounded MT Bold" panose="020F0704030504030204" pitchFamily="34" charset="0"/>
              </a:rPr>
            </a:br>
            <a:r>
              <a:rPr lang="it-IT" b="1" dirty="0">
                <a:latin typeface="Arial Rounded MT Bold" panose="020F0704030504030204" pitchFamily="34" charset="0"/>
              </a:rPr>
              <a:t>NELLE PUBBLICHE MANIFESTAZIONI </a:t>
            </a:r>
          </a:p>
        </p:txBody>
      </p:sp>
      <p:sp>
        <p:nvSpPr>
          <p:cNvPr id="3" name="Sottotitolo 2">
            <a:extLst>
              <a:ext uri="{FF2B5EF4-FFF2-40B4-BE49-F238E27FC236}">
                <a16:creationId xmlns="" xmlns:a16="http://schemas.microsoft.com/office/drawing/2014/main" id="{4EB41173-81A9-4278-B3D5-6186AB1127B0}"/>
              </a:ext>
            </a:extLst>
          </p:cNvPr>
          <p:cNvSpPr>
            <a:spLocks noGrp="1"/>
          </p:cNvSpPr>
          <p:nvPr>
            <p:ph type="subTitle" idx="1"/>
          </p:nvPr>
        </p:nvSpPr>
        <p:spPr>
          <a:xfrm>
            <a:off x="1507066" y="1272747"/>
            <a:ext cx="9132101" cy="3874986"/>
          </a:xfrm>
        </p:spPr>
        <p:txBody>
          <a:bodyPr/>
          <a:lstStyle/>
          <a:p>
            <a:r>
              <a:rPr lang="it-IT" b="1" dirty="0">
                <a:solidFill>
                  <a:schemeClr val="tx1"/>
                </a:solidFill>
                <a:latin typeface="Arial Rounded MT Bold" panose="020F0704030504030204" pitchFamily="34" charset="0"/>
              </a:rPr>
              <a:t>GIORNATA DI STUDIO DEL 06.12.2018</a:t>
            </a:r>
          </a:p>
        </p:txBody>
      </p:sp>
    </p:spTree>
    <p:extLst>
      <p:ext uri="{BB962C8B-B14F-4D97-AF65-F5344CB8AC3E}">
        <p14:creationId xmlns:p14="http://schemas.microsoft.com/office/powerpoint/2010/main" val="4195957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CEDDE1F-A399-4393-A7C2-B2EE84EF4451}"/>
              </a:ext>
            </a:extLst>
          </p:cNvPr>
          <p:cNvSpPr>
            <a:spLocks noGrp="1"/>
          </p:cNvSpPr>
          <p:nvPr>
            <p:ph type="title"/>
          </p:nvPr>
        </p:nvSpPr>
        <p:spPr>
          <a:xfrm>
            <a:off x="1260389" y="659933"/>
            <a:ext cx="9897761" cy="5258954"/>
          </a:xfrm>
        </p:spPr>
        <p:txBody>
          <a:bodyPr>
            <a:normAutofit fontScale="90000"/>
          </a:bodyPr>
          <a:lstStyle/>
          <a:p>
            <a:pPr marL="571500" indent="-571500">
              <a:buFont typeface="Wingdings" panose="05000000000000000000" pitchFamily="2" charset="2"/>
              <a:buChar char="v"/>
            </a:pPr>
            <a:r>
              <a:rPr lang="it-IT" sz="2700" dirty="0">
                <a:solidFill>
                  <a:schemeClr val="tx1"/>
                </a:solidFill>
                <a:latin typeface="Arial" panose="020B0604020202020204" pitchFamily="34" charset="0"/>
                <a:cs typeface="Arial" panose="020B0604020202020204" pitchFamily="34" charset="0"/>
              </a:rPr>
              <a:t>Predisporre un piano di emergenza ed evacuazione, anche ai fini </a:t>
            </a:r>
            <a:r>
              <a:rPr lang="it-IT" sz="2700" dirty="0" smtClean="0">
                <a:solidFill>
                  <a:schemeClr val="tx1"/>
                </a:solidFill>
                <a:latin typeface="Arial" panose="020B0604020202020204" pitchFamily="34" charset="0"/>
                <a:cs typeface="Arial" panose="020B0604020202020204" pitchFamily="34" charset="0"/>
              </a:rPr>
              <a:t>antincendio</a:t>
            </a:r>
            <a:r>
              <a:rPr lang="it-IT" sz="2700" dirty="0">
                <a:solidFill>
                  <a:schemeClr val="tx1"/>
                </a:solidFill>
                <a:latin typeface="Arial" panose="020B0604020202020204" pitchFamily="34" charset="0"/>
                <a:cs typeface="Arial" panose="020B0604020202020204" pitchFamily="34" charset="0"/>
              </a:rPr>
              <a:t>, con l’indicazione delle vie di fuga e dei </a:t>
            </a:r>
            <a:r>
              <a:rPr lang="it-IT" sz="2700" dirty="0" smtClean="0">
                <a:solidFill>
                  <a:schemeClr val="tx1"/>
                </a:solidFill>
                <a:latin typeface="Arial" panose="020B0604020202020204" pitchFamily="34" charset="0"/>
                <a:cs typeface="Arial" panose="020B0604020202020204" pitchFamily="34" charset="0"/>
              </a:rPr>
              <a:t>varchi, </a:t>
            </a:r>
            <a:r>
              <a:rPr lang="it-IT" sz="2700" dirty="0">
                <a:solidFill>
                  <a:schemeClr val="tx1"/>
                </a:solidFill>
                <a:latin typeface="Arial" panose="020B0604020202020204" pitchFamily="34" charset="0"/>
                <a:cs typeface="Arial" panose="020B0604020202020204" pitchFamily="34" charset="0"/>
              </a:rPr>
              <a:t>con l’individuazione di percorsi separati di accesso all’area e di deflusso del </a:t>
            </a:r>
            <a:r>
              <a:rPr lang="it-IT" sz="2700" dirty="0" smtClean="0">
                <a:solidFill>
                  <a:schemeClr val="tx1"/>
                </a:solidFill>
                <a:latin typeface="Arial" panose="020B0604020202020204" pitchFamily="34" charset="0"/>
                <a:cs typeface="Arial" panose="020B0604020202020204" pitchFamily="34" charset="0"/>
              </a:rPr>
              <a:t>pubblico;</a:t>
            </a:r>
            <a:r>
              <a:rPr lang="it-IT" sz="2700" dirty="0">
                <a:solidFill>
                  <a:schemeClr val="tx1"/>
                </a:solidFill>
                <a:latin typeface="Arial" panose="020B0604020202020204" pitchFamily="34" charset="0"/>
                <a:cs typeface="Arial" panose="020B0604020202020204" pitchFamily="34" charset="0"/>
              </a:rPr>
              <a:t/>
            </a:r>
            <a:br>
              <a:rPr lang="it-IT" sz="2700" dirty="0">
                <a:solidFill>
                  <a:schemeClr val="tx1"/>
                </a:solidFill>
                <a:latin typeface="Arial" panose="020B0604020202020204" pitchFamily="34" charset="0"/>
                <a:cs typeface="Arial" panose="020B0604020202020204" pitchFamily="34" charset="0"/>
              </a:rPr>
            </a:br>
            <a:r>
              <a:rPr lang="it-IT" sz="2700" dirty="0">
                <a:solidFill>
                  <a:schemeClr val="tx1"/>
                </a:solidFill>
                <a:latin typeface="Arial" panose="020B0604020202020204" pitchFamily="34" charset="0"/>
                <a:cs typeface="Arial" panose="020B0604020202020204" pitchFamily="34" charset="0"/>
              </a:rPr>
              <a:t>Nel piano di emergenza devono essere indicati:</a:t>
            </a:r>
            <a:br>
              <a:rPr lang="it-IT" sz="2700" dirty="0">
                <a:solidFill>
                  <a:schemeClr val="tx1"/>
                </a:solidFill>
                <a:latin typeface="Arial" panose="020B0604020202020204" pitchFamily="34" charset="0"/>
                <a:cs typeface="Arial" panose="020B0604020202020204" pitchFamily="34" charset="0"/>
              </a:rPr>
            </a:br>
            <a:r>
              <a:rPr lang="it-IT" sz="2700" dirty="0">
                <a:solidFill>
                  <a:schemeClr val="tx1"/>
                </a:solidFill>
                <a:latin typeface="Arial" panose="020B0604020202020204" pitchFamily="34" charset="0"/>
                <a:cs typeface="Arial" panose="020B0604020202020204" pitchFamily="34" charset="0"/>
              </a:rPr>
              <a:t>- il team dell’organizzazione responsabile della sicurezza;</a:t>
            </a:r>
            <a:br>
              <a:rPr lang="it-IT" sz="2700" dirty="0">
                <a:solidFill>
                  <a:schemeClr val="tx1"/>
                </a:solidFill>
                <a:latin typeface="Arial" panose="020B0604020202020204" pitchFamily="34" charset="0"/>
                <a:cs typeface="Arial" panose="020B0604020202020204" pitchFamily="34" charset="0"/>
              </a:rPr>
            </a:br>
            <a:r>
              <a:rPr lang="it-IT" sz="2700" dirty="0">
                <a:solidFill>
                  <a:schemeClr val="tx1"/>
                </a:solidFill>
                <a:latin typeface="Arial" panose="020B0604020202020204" pitchFamily="34" charset="0"/>
                <a:cs typeface="Arial" panose="020B0604020202020204" pitchFamily="34" charset="0"/>
              </a:rPr>
              <a:t>- le azioni da mettere in atto in caso del verificarsi di </a:t>
            </a:r>
            <a:r>
              <a:rPr lang="it-IT" sz="2700" dirty="0" smtClean="0">
                <a:solidFill>
                  <a:schemeClr val="tx1"/>
                </a:solidFill>
                <a:latin typeface="Arial" panose="020B0604020202020204" pitchFamily="34" charset="0"/>
                <a:cs typeface="Arial" panose="020B0604020202020204" pitchFamily="34" charset="0"/>
              </a:rPr>
              <a:t>un’emergenza</a:t>
            </a:r>
            <a:r>
              <a:rPr lang="it-IT" sz="2700" dirty="0">
                <a:solidFill>
                  <a:schemeClr val="tx1"/>
                </a:solidFill>
                <a:latin typeface="Arial" panose="020B0604020202020204" pitchFamily="34" charset="0"/>
                <a:cs typeface="Arial" panose="020B0604020202020204" pitchFamily="34" charset="0"/>
              </a:rPr>
              <a:t>;</a:t>
            </a:r>
            <a:br>
              <a:rPr lang="it-IT" sz="2700" dirty="0">
                <a:solidFill>
                  <a:schemeClr val="tx1"/>
                </a:solidFill>
                <a:latin typeface="Arial" panose="020B0604020202020204" pitchFamily="34" charset="0"/>
                <a:cs typeface="Arial" panose="020B0604020202020204" pitchFamily="34" charset="0"/>
              </a:rPr>
            </a:br>
            <a:r>
              <a:rPr lang="it-IT" sz="2700" dirty="0">
                <a:solidFill>
                  <a:schemeClr val="tx1"/>
                </a:solidFill>
                <a:latin typeface="Arial" panose="020B0604020202020204" pitchFamily="34" charset="0"/>
                <a:cs typeface="Arial" panose="020B0604020202020204" pitchFamily="34" charset="0"/>
              </a:rPr>
              <a:t>- le procedure previste per l’evacuazione;</a:t>
            </a:r>
            <a:br>
              <a:rPr lang="it-IT" sz="2700" dirty="0">
                <a:solidFill>
                  <a:schemeClr val="tx1"/>
                </a:solidFill>
                <a:latin typeface="Arial" panose="020B0604020202020204" pitchFamily="34" charset="0"/>
                <a:cs typeface="Arial" panose="020B0604020202020204" pitchFamily="34" charset="0"/>
              </a:rPr>
            </a:br>
            <a:r>
              <a:rPr lang="it-IT" sz="2700" dirty="0">
                <a:solidFill>
                  <a:schemeClr val="tx1"/>
                </a:solidFill>
                <a:latin typeface="Arial" panose="020B0604020202020204" pitchFamily="34" charset="0"/>
                <a:cs typeface="Arial" panose="020B0604020202020204" pitchFamily="34" charset="0"/>
              </a:rPr>
              <a:t>- le disposizioni per la richiesta dell’intervento degli Enti incaricati del soccorso;</a:t>
            </a:r>
            <a:br>
              <a:rPr lang="it-IT" sz="2700" dirty="0">
                <a:solidFill>
                  <a:schemeClr val="tx1"/>
                </a:solidFill>
                <a:latin typeface="Arial" panose="020B0604020202020204" pitchFamily="34" charset="0"/>
                <a:cs typeface="Arial" panose="020B0604020202020204" pitchFamily="34" charset="0"/>
              </a:rPr>
            </a:br>
            <a:r>
              <a:rPr lang="it-IT" sz="2700" dirty="0">
                <a:solidFill>
                  <a:schemeClr val="tx1"/>
                </a:solidFill>
                <a:latin typeface="Arial" panose="020B0604020202020204" pitchFamily="34" charset="0"/>
                <a:cs typeface="Arial" panose="020B0604020202020204" pitchFamily="34" charset="0"/>
              </a:rPr>
              <a:t>- numero e posizionamento degli estintori;</a:t>
            </a:r>
            <a:br>
              <a:rPr lang="it-IT" sz="2700" dirty="0">
                <a:solidFill>
                  <a:schemeClr val="tx1"/>
                </a:solidFill>
                <a:latin typeface="Arial" panose="020B0604020202020204" pitchFamily="34" charset="0"/>
                <a:cs typeface="Arial" panose="020B0604020202020204" pitchFamily="34" charset="0"/>
              </a:rPr>
            </a:br>
            <a:r>
              <a:rPr lang="it-IT" sz="2700" dirty="0">
                <a:solidFill>
                  <a:schemeClr val="tx1"/>
                </a:solidFill>
                <a:latin typeface="Arial" panose="020B0604020202020204" pitchFamily="34" charset="0"/>
                <a:cs typeface="Arial" panose="020B0604020202020204" pitchFamily="34" charset="0"/>
              </a:rPr>
              <a:t>- presenza di personale per la </a:t>
            </a:r>
            <a:r>
              <a:rPr lang="it-IT" sz="2700" dirty="0" smtClean="0">
                <a:solidFill>
                  <a:schemeClr val="tx1"/>
                </a:solidFill>
                <a:latin typeface="Arial" panose="020B0604020202020204" pitchFamily="34" charset="0"/>
                <a:cs typeface="Arial" panose="020B0604020202020204" pitchFamily="34" charset="0"/>
              </a:rPr>
              <a:t>sicurezza con </a:t>
            </a:r>
            <a:r>
              <a:rPr lang="it-IT" sz="2700" dirty="0">
                <a:solidFill>
                  <a:schemeClr val="tx1"/>
                </a:solidFill>
                <a:latin typeface="Arial" panose="020B0604020202020204" pitchFamily="34" charset="0"/>
                <a:cs typeface="Arial" panose="020B0604020202020204" pitchFamily="34" charset="0"/>
              </a:rPr>
              <a:t>formazione per rischio di incendio </a:t>
            </a:r>
            <a:r>
              <a:rPr lang="it-IT" sz="2700" dirty="0" smtClean="0">
                <a:solidFill>
                  <a:schemeClr val="tx1"/>
                </a:solidFill>
                <a:latin typeface="Arial" panose="020B0604020202020204" pitchFamily="34" charset="0"/>
                <a:cs typeface="Arial" panose="020B0604020202020204" pitchFamily="34" charset="0"/>
              </a:rPr>
              <a:t>elevato…….per </a:t>
            </a:r>
            <a:r>
              <a:rPr lang="it-IT" sz="2700" dirty="0">
                <a:solidFill>
                  <a:schemeClr val="tx1"/>
                </a:solidFill>
                <a:latin typeface="Arial" panose="020B0604020202020204" pitchFamily="34" charset="0"/>
                <a:cs typeface="Arial" panose="020B0604020202020204" pitchFamily="34" charset="0"/>
              </a:rPr>
              <a:t>un numero congruo rispetto alle linee guida della </a:t>
            </a:r>
            <a:r>
              <a:rPr lang="it-IT" sz="2700" dirty="0" smtClean="0">
                <a:solidFill>
                  <a:schemeClr val="tx1"/>
                </a:solidFill>
                <a:latin typeface="Arial" panose="020B0604020202020204" pitchFamily="34" charset="0"/>
                <a:cs typeface="Arial" panose="020B0604020202020204" pitchFamily="34" charset="0"/>
              </a:rPr>
              <a:t>direttiva.</a:t>
            </a:r>
            <a:r>
              <a:rPr lang="it-IT" sz="2700" dirty="0">
                <a:solidFill>
                  <a:schemeClr val="tx1"/>
                </a:solidFill>
                <a:latin typeface="Arial" panose="020B0604020202020204" pitchFamily="34" charset="0"/>
                <a:cs typeface="Arial" panose="020B0604020202020204" pitchFamily="34" charset="0"/>
              </a:rPr>
              <a:t/>
            </a:r>
            <a:br>
              <a:rPr lang="it-IT" sz="2700" dirty="0">
                <a:solidFill>
                  <a:schemeClr val="tx1"/>
                </a:solidFill>
                <a:latin typeface="Arial" panose="020B0604020202020204" pitchFamily="34" charset="0"/>
                <a:cs typeface="Arial" panose="020B0604020202020204" pitchFamily="34" charset="0"/>
              </a:rPr>
            </a:br>
            <a:r>
              <a:rPr lang="it-IT" sz="2700" dirty="0">
                <a:latin typeface="Tempus Sans ITC" panose="04020404030D07020202" pitchFamily="82" charset="0"/>
              </a:rPr>
              <a:t/>
            </a:r>
            <a:br>
              <a:rPr lang="it-IT" sz="2700" dirty="0">
                <a:latin typeface="Tempus Sans ITC" panose="04020404030D07020202" pitchFamily="82" charset="0"/>
              </a:rPr>
            </a:br>
            <a:r>
              <a:rPr lang="it-IT" sz="2800" dirty="0">
                <a:latin typeface="Tempus Sans ITC" panose="04020404030D07020202" pitchFamily="82" charset="0"/>
              </a:rPr>
              <a:t/>
            </a:r>
            <a:br>
              <a:rPr lang="it-IT" sz="2800" dirty="0">
                <a:latin typeface="Tempus Sans ITC" panose="04020404030D07020202" pitchFamily="82" charset="0"/>
              </a:rPr>
            </a:br>
            <a:r>
              <a:rPr lang="it-IT" sz="2800" dirty="0">
                <a:latin typeface="Tempus Sans ITC" panose="04020404030D07020202" pitchFamily="82" charset="0"/>
              </a:rPr>
              <a:t/>
            </a:r>
            <a:br>
              <a:rPr lang="it-IT" sz="2800" dirty="0">
                <a:latin typeface="Tempus Sans ITC" panose="04020404030D07020202" pitchFamily="82" charset="0"/>
              </a:rPr>
            </a:br>
            <a:r>
              <a:rPr lang="it-IT" sz="2800" dirty="0">
                <a:latin typeface="Tempus Sans ITC" panose="04020404030D07020202" pitchFamily="82" charset="0"/>
              </a:rPr>
              <a:t/>
            </a:r>
            <a:br>
              <a:rPr lang="it-IT" sz="2800" dirty="0">
                <a:latin typeface="Tempus Sans ITC" panose="04020404030D07020202" pitchFamily="82" charset="0"/>
              </a:rPr>
            </a:br>
            <a:r>
              <a:rPr lang="it-IT" sz="2800" dirty="0">
                <a:latin typeface="Tempus Sans ITC" panose="04020404030D07020202" pitchFamily="82" charset="0"/>
              </a:rPr>
              <a:t/>
            </a:r>
            <a:br>
              <a:rPr lang="it-IT" sz="2800" dirty="0">
                <a:latin typeface="Tempus Sans ITC" panose="04020404030D07020202" pitchFamily="82" charset="0"/>
              </a:rPr>
            </a:br>
            <a:endParaRPr lang="it-IT" sz="2800" dirty="0">
              <a:latin typeface="Tempus Sans ITC" panose="04020404030D07020202" pitchFamily="82" charset="0"/>
            </a:endParaRPr>
          </a:p>
        </p:txBody>
      </p:sp>
    </p:spTree>
    <p:extLst>
      <p:ext uri="{BB962C8B-B14F-4D97-AF65-F5344CB8AC3E}">
        <p14:creationId xmlns:p14="http://schemas.microsoft.com/office/powerpoint/2010/main" val="2681982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0E4176F-69AA-4C60-8D55-ACC6510D1251}"/>
              </a:ext>
            </a:extLst>
          </p:cNvPr>
          <p:cNvSpPr>
            <a:spLocks noGrp="1"/>
          </p:cNvSpPr>
          <p:nvPr>
            <p:ph type="title"/>
          </p:nvPr>
        </p:nvSpPr>
        <p:spPr>
          <a:xfrm>
            <a:off x="1692876" y="584433"/>
            <a:ext cx="9156355" cy="640360"/>
          </a:xfrm>
        </p:spPr>
        <p:txBody>
          <a:bodyPr>
            <a:normAutofit/>
          </a:bodyPr>
          <a:lstStyle/>
          <a:p>
            <a:pPr algn="ctr"/>
            <a:r>
              <a:rPr lang="it-IT" sz="3200" dirty="0">
                <a:solidFill>
                  <a:schemeClr val="tx1"/>
                </a:solidFill>
                <a:latin typeface="Arial Rounded MT Bold" panose="020F0704030504030204" pitchFamily="34" charset="0"/>
              </a:rPr>
              <a:t>Compiti dell’organizzazione durante l’evento</a:t>
            </a:r>
          </a:p>
        </p:txBody>
      </p:sp>
      <p:sp>
        <p:nvSpPr>
          <p:cNvPr id="3" name="Segnaposto testo 2">
            <a:extLst>
              <a:ext uri="{FF2B5EF4-FFF2-40B4-BE49-F238E27FC236}">
                <a16:creationId xmlns="" xmlns:a16="http://schemas.microsoft.com/office/drawing/2014/main" id="{71ACE185-000A-4AF2-A86E-05F5666578BF}"/>
              </a:ext>
            </a:extLst>
          </p:cNvPr>
          <p:cNvSpPr>
            <a:spLocks noGrp="1"/>
          </p:cNvSpPr>
          <p:nvPr>
            <p:ph type="body" idx="1"/>
          </p:nvPr>
        </p:nvSpPr>
        <p:spPr>
          <a:xfrm>
            <a:off x="1495168" y="1433384"/>
            <a:ext cx="9428205" cy="4607978"/>
          </a:xfrm>
        </p:spPr>
        <p:txBody>
          <a:bodyPr>
            <a:normAutofit/>
          </a:bodyPr>
          <a:lstStyle/>
          <a:p>
            <a:pPr marL="285750" indent="-285750">
              <a:buFont typeface="Wingdings" panose="05000000000000000000" pitchFamily="2" charset="2"/>
              <a:buChar char="v"/>
            </a:pPr>
            <a:r>
              <a:rPr lang="it-IT" sz="3200" dirty="0" smtClean="0">
                <a:solidFill>
                  <a:schemeClr val="tx1"/>
                </a:solidFill>
                <a:latin typeface="Tempus Sans ITC" panose="04020404030D07020202" pitchFamily="82" charset="0"/>
              </a:rPr>
              <a:t> </a:t>
            </a:r>
            <a:r>
              <a:rPr lang="it-IT" sz="3200" dirty="0" smtClean="0">
                <a:solidFill>
                  <a:schemeClr val="tx1"/>
                </a:solidFill>
                <a:latin typeface="Arial" panose="020B0604020202020204" pitchFamily="34" charset="0"/>
                <a:cs typeface="Arial" panose="020B0604020202020204" pitchFamily="34" charset="0"/>
              </a:rPr>
              <a:t>Monitorare </a:t>
            </a:r>
            <a:r>
              <a:rPr lang="it-IT" sz="3200" dirty="0">
                <a:solidFill>
                  <a:schemeClr val="tx1"/>
                </a:solidFill>
                <a:latin typeface="Arial" panose="020B0604020202020204" pitchFamily="34" charset="0"/>
                <a:cs typeface="Arial" panose="020B0604020202020204" pitchFamily="34" charset="0"/>
              </a:rPr>
              <a:t>gli accessi dotandosi anche di apparecchiature per il conta persone o attraverso il rilascio di appositi pass;</a:t>
            </a:r>
          </a:p>
          <a:p>
            <a:pPr marL="285750" indent="-285750">
              <a:buFont typeface="Wingdings" panose="05000000000000000000" pitchFamily="2" charset="2"/>
              <a:buChar char="v"/>
            </a:pPr>
            <a:r>
              <a:rPr lang="it-IT" sz="3200" dirty="0" smtClean="0">
                <a:solidFill>
                  <a:schemeClr val="tx1"/>
                </a:solidFill>
                <a:latin typeface="Arial" panose="020B0604020202020204" pitchFamily="34" charset="0"/>
                <a:cs typeface="Arial" panose="020B0604020202020204" pitchFamily="34" charset="0"/>
              </a:rPr>
              <a:t> Impedire </a:t>
            </a:r>
            <a:r>
              <a:rPr lang="it-IT" sz="3200" dirty="0">
                <a:solidFill>
                  <a:schemeClr val="tx1"/>
                </a:solidFill>
                <a:latin typeface="Arial" panose="020B0604020202020204" pitchFamily="34" charset="0"/>
                <a:cs typeface="Arial" panose="020B0604020202020204" pitchFamily="34" charset="0"/>
              </a:rPr>
              <a:t>l’accesso all’area qualora la capacità </a:t>
            </a:r>
            <a:r>
              <a:rPr lang="it-IT" sz="3200" dirty="0" smtClean="0">
                <a:solidFill>
                  <a:schemeClr val="tx1"/>
                </a:solidFill>
                <a:latin typeface="Arial" panose="020B0604020202020204" pitchFamily="34" charset="0"/>
                <a:cs typeface="Arial" panose="020B0604020202020204" pitchFamily="34" charset="0"/>
              </a:rPr>
              <a:t>  ricettiva </a:t>
            </a:r>
            <a:r>
              <a:rPr lang="it-IT" sz="3200" dirty="0">
                <a:solidFill>
                  <a:schemeClr val="tx1"/>
                </a:solidFill>
                <a:latin typeface="Arial" panose="020B0604020202020204" pitchFamily="34" charset="0"/>
                <a:cs typeface="Arial" panose="020B0604020202020204" pitchFamily="34" charset="0"/>
              </a:rPr>
              <a:t>sia </a:t>
            </a:r>
            <a:r>
              <a:rPr lang="it-IT" sz="3200" dirty="0" smtClean="0">
                <a:solidFill>
                  <a:schemeClr val="tx1"/>
                </a:solidFill>
                <a:latin typeface="Arial" panose="020B0604020202020204" pitchFamily="34" charset="0"/>
                <a:cs typeface="Arial" panose="020B0604020202020204" pitchFamily="34" charset="0"/>
              </a:rPr>
              <a:t>esaurita;</a:t>
            </a:r>
            <a:endParaRPr lang="it-IT" sz="320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it-IT" sz="3200" dirty="0" smtClean="0">
                <a:solidFill>
                  <a:schemeClr val="tx1"/>
                </a:solidFill>
                <a:latin typeface="Arial" panose="020B0604020202020204" pitchFamily="34" charset="0"/>
                <a:cs typeface="Arial" panose="020B0604020202020204" pitchFamily="34" charset="0"/>
              </a:rPr>
              <a:t> Disporre </a:t>
            </a:r>
            <a:r>
              <a:rPr lang="it-IT" sz="3200" dirty="0">
                <a:solidFill>
                  <a:schemeClr val="tx1"/>
                </a:solidFill>
                <a:latin typeface="Arial" panose="020B0604020202020204" pitchFamily="34" charset="0"/>
                <a:cs typeface="Arial" panose="020B0604020202020204" pitchFamily="34" charset="0"/>
              </a:rPr>
              <a:t>di un servizio di </a:t>
            </a:r>
            <a:r>
              <a:rPr lang="it-IT" sz="3200" dirty="0" err="1" smtClean="0">
                <a:solidFill>
                  <a:schemeClr val="tx1"/>
                </a:solidFill>
                <a:latin typeface="Arial" panose="020B0604020202020204" pitchFamily="34" charset="0"/>
                <a:cs typeface="Arial" panose="020B0604020202020204" pitchFamily="34" charset="0"/>
              </a:rPr>
              <a:t>stewarding</a:t>
            </a:r>
            <a:r>
              <a:rPr lang="it-IT" sz="3200" dirty="0" smtClean="0">
                <a:solidFill>
                  <a:schemeClr val="tx1"/>
                </a:solidFill>
                <a:latin typeface="Arial" panose="020B0604020202020204" pitchFamily="34" charset="0"/>
                <a:cs typeface="Arial" panose="020B0604020202020204" pitchFamily="34" charset="0"/>
              </a:rPr>
              <a:t>;</a:t>
            </a:r>
            <a:endParaRPr lang="it-IT" sz="320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it-IT" sz="3200" dirty="0" smtClean="0">
                <a:solidFill>
                  <a:schemeClr val="tx1"/>
                </a:solidFill>
                <a:latin typeface="Arial" panose="020B0604020202020204" pitchFamily="34" charset="0"/>
                <a:cs typeface="Arial" panose="020B0604020202020204" pitchFamily="34" charset="0"/>
              </a:rPr>
              <a:t> Garantire </a:t>
            </a:r>
            <a:r>
              <a:rPr lang="it-IT" sz="3200" dirty="0">
                <a:solidFill>
                  <a:schemeClr val="tx1"/>
                </a:solidFill>
                <a:latin typeface="Arial" panose="020B0604020202020204" pitchFamily="34" charset="0"/>
                <a:cs typeface="Arial" panose="020B0604020202020204" pitchFamily="34" charset="0"/>
              </a:rPr>
              <a:t>una adeguata assistenza </a:t>
            </a:r>
            <a:r>
              <a:rPr lang="it-IT" sz="3200" dirty="0" smtClean="0">
                <a:solidFill>
                  <a:schemeClr val="tx1"/>
                </a:solidFill>
                <a:latin typeface="Arial" panose="020B0604020202020204" pitchFamily="34" charset="0"/>
                <a:cs typeface="Arial" panose="020B0604020202020204" pitchFamily="34" charset="0"/>
              </a:rPr>
              <a:t>sanitaria;</a:t>
            </a:r>
            <a:endParaRPr lang="it-IT"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5940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D64354B-8A13-4D5E-80DC-83FF5F85DFC4}"/>
              </a:ext>
            </a:extLst>
          </p:cNvPr>
          <p:cNvSpPr>
            <a:spLocks noGrp="1"/>
          </p:cNvSpPr>
          <p:nvPr>
            <p:ph type="title"/>
          </p:nvPr>
        </p:nvSpPr>
        <p:spPr>
          <a:xfrm>
            <a:off x="1285103" y="609600"/>
            <a:ext cx="9823620" cy="497747"/>
          </a:xfrm>
        </p:spPr>
        <p:txBody>
          <a:bodyPr>
            <a:noAutofit/>
          </a:bodyPr>
          <a:lstStyle/>
          <a:p>
            <a:pPr algn="ctr"/>
            <a:r>
              <a:rPr lang="it-IT" sz="3600" dirty="0">
                <a:solidFill>
                  <a:schemeClr val="tx1"/>
                </a:solidFill>
                <a:latin typeface="Arial Rounded MT Bold" panose="020F0704030504030204" pitchFamily="34" charset="0"/>
              </a:rPr>
              <a:t>Safety e </a:t>
            </a:r>
            <a:r>
              <a:rPr lang="it-IT" sz="3600" dirty="0" smtClean="0">
                <a:solidFill>
                  <a:schemeClr val="tx1"/>
                </a:solidFill>
                <a:latin typeface="Arial Rounded MT Bold" panose="020F0704030504030204" pitchFamily="34" charset="0"/>
              </a:rPr>
              <a:t>security</a:t>
            </a:r>
            <a:r>
              <a:rPr lang="it-IT" sz="3600" dirty="0" smtClean="0">
                <a:solidFill>
                  <a:schemeClr val="tx1"/>
                </a:solidFill>
                <a:latin typeface="Tempus Sans ITC" panose="04020404030D07020202" pitchFamily="82" charset="0"/>
              </a:rPr>
              <a:t> </a:t>
            </a:r>
            <a:endParaRPr lang="it-IT" sz="3600" dirty="0">
              <a:solidFill>
                <a:schemeClr val="tx1"/>
              </a:solidFill>
              <a:latin typeface="Tempus Sans ITC" panose="04020404030D07020202" pitchFamily="82" charset="0"/>
            </a:endParaRPr>
          </a:p>
        </p:txBody>
      </p:sp>
      <p:sp>
        <p:nvSpPr>
          <p:cNvPr id="3" name="Segnaposto testo 2">
            <a:extLst>
              <a:ext uri="{FF2B5EF4-FFF2-40B4-BE49-F238E27FC236}">
                <a16:creationId xmlns="" xmlns:a16="http://schemas.microsoft.com/office/drawing/2014/main" id="{4044C92D-3D05-43E9-9AB8-E482213216E8}"/>
              </a:ext>
            </a:extLst>
          </p:cNvPr>
          <p:cNvSpPr>
            <a:spLocks noGrp="1"/>
          </p:cNvSpPr>
          <p:nvPr>
            <p:ph type="body" idx="1"/>
          </p:nvPr>
        </p:nvSpPr>
        <p:spPr>
          <a:xfrm>
            <a:off x="1828800" y="1426128"/>
            <a:ext cx="9403491" cy="4974672"/>
          </a:xfrm>
        </p:spPr>
        <p:txBody>
          <a:bodyPr>
            <a:normAutofit lnSpcReduction="10000"/>
          </a:bodyPr>
          <a:lstStyle/>
          <a:p>
            <a:r>
              <a:rPr lang="it-IT" sz="2400" i="1" dirty="0" smtClean="0">
                <a:solidFill>
                  <a:schemeClr val="tx1"/>
                </a:solidFill>
                <a:latin typeface="Arial Rounded MT Bold" panose="020F0704030504030204" pitchFamily="34" charset="0"/>
              </a:rPr>
              <a:t>RIFLESSI APPLICATIVI ALLE PROCEDURE RELATIVE AGLI ARTICOLI 68 E 69 DEL TULLPLS.</a:t>
            </a:r>
            <a:r>
              <a:rPr lang="it-IT" sz="2400" dirty="0" smtClean="0">
                <a:solidFill>
                  <a:schemeClr val="tx1"/>
                </a:solidFill>
                <a:latin typeface="Tempus Sans ITC" panose="04020404030D07020202" pitchFamily="82" charset="0"/>
              </a:rPr>
              <a:t>.</a:t>
            </a:r>
            <a:endParaRPr lang="it-IT" sz="2400" dirty="0">
              <a:solidFill>
                <a:schemeClr val="tx1"/>
              </a:solidFill>
              <a:latin typeface="Tempus Sans ITC" panose="04020404030D07020202" pitchFamily="82" charset="0"/>
            </a:endParaRPr>
          </a:p>
          <a:p>
            <a:r>
              <a:rPr lang="it-IT" sz="2400" dirty="0">
                <a:solidFill>
                  <a:schemeClr val="tx1"/>
                </a:solidFill>
                <a:latin typeface="Arial" panose="020B0604020202020204" pitchFamily="34" charset="0"/>
                <a:cs typeface="Arial" panose="020B0604020202020204" pitchFamily="34" charset="0"/>
              </a:rPr>
              <a:t>N.B. </a:t>
            </a:r>
          </a:p>
          <a:p>
            <a:r>
              <a:rPr lang="it-IT" sz="2400" b="1" dirty="0" smtClean="0">
                <a:solidFill>
                  <a:schemeClr val="tx1"/>
                </a:solidFill>
                <a:latin typeface="Arial" panose="020B0604020202020204" pitchFamily="34" charset="0"/>
                <a:cs typeface="Arial" panose="020B0604020202020204" pitchFamily="34" charset="0"/>
              </a:rPr>
              <a:t>In virtù di </a:t>
            </a:r>
            <a:r>
              <a:rPr lang="it-IT" sz="2400" b="1" dirty="0">
                <a:solidFill>
                  <a:schemeClr val="tx1"/>
                </a:solidFill>
                <a:latin typeface="Arial" panose="020B0604020202020204" pitchFamily="34" charset="0"/>
                <a:cs typeface="Arial" panose="020B0604020202020204" pitchFamily="34" charset="0"/>
              </a:rPr>
              <a:t>queste nuove disposizioni in materia di </a:t>
            </a:r>
            <a:r>
              <a:rPr lang="it-IT" sz="2400" b="1" dirty="0" err="1">
                <a:solidFill>
                  <a:schemeClr val="tx1"/>
                </a:solidFill>
                <a:latin typeface="Arial" panose="020B0604020202020204" pitchFamily="34" charset="0"/>
                <a:cs typeface="Arial" panose="020B0604020202020204" pitchFamily="34" charset="0"/>
              </a:rPr>
              <a:t>safety</a:t>
            </a:r>
            <a:r>
              <a:rPr lang="it-IT" sz="2400" b="1" dirty="0">
                <a:solidFill>
                  <a:schemeClr val="tx1"/>
                </a:solidFill>
                <a:latin typeface="Arial" panose="020B0604020202020204" pitchFamily="34" charset="0"/>
                <a:cs typeface="Arial" panose="020B0604020202020204" pitchFamily="34" charset="0"/>
              </a:rPr>
              <a:t> e </a:t>
            </a:r>
            <a:r>
              <a:rPr lang="it-IT" sz="2400" b="1" dirty="0" smtClean="0">
                <a:solidFill>
                  <a:schemeClr val="tx1"/>
                </a:solidFill>
                <a:latin typeface="Arial" panose="020B0604020202020204" pitchFamily="34" charset="0"/>
                <a:cs typeface="Arial" panose="020B0604020202020204" pitchFamily="34" charset="0"/>
              </a:rPr>
              <a:t>security, e qualora vengano </a:t>
            </a:r>
            <a:r>
              <a:rPr lang="it-IT" sz="2400" b="1" dirty="0">
                <a:solidFill>
                  <a:schemeClr val="tx1"/>
                </a:solidFill>
                <a:latin typeface="Arial" panose="020B0604020202020204" pitchFamily="34" charset="0"/>
                <a:cs typeface="Arial" panose="020B0604020202020204" pitchFamily="34" charset="0"/>
              </a:rPr>
              <a:t>applicate a tutti i pubblici </a:t>
            </a:r>
            <a:r>
              <a:rPr lang="it-IT" sz="2400" b="1" dirty="0" smtClean="0">
                <a:solidFill>
                  <a:schemeClr val="tx1"/>
                </a:solidFill>
                <a:latin typeface="Arial" panose="020B0604020202020204" pitchFamily="34" charset="0"/>
                <a:cs typeface="Arial" panose="020B0604020202020204" pitchFamily="34" charset="0"/>
              </a:rPr>
              <a:t>spettacoli, faranno venir </a:t>
            </a:r>
            <a:r>
              <a:rPr lang="it-IT" sz="2400" b="1" dirty="0">
                <a:solidFill>
                  <a:schemeClr val="tx1"/>
                </a:solidFill>
                <a:latin typeface="Arial" panose="020B0604020202020204" pitchFamily="34" charset="0"/>
                <a:cs typeface="Arial" panose="020B0604020202020204" pitchFamily="34" charset="0"/>
              </a:rPr>
              <a:t>meno le disposizioni previste alla voce 77 della Tabella A </a:t>
            </a:r>
            <a:r>
              <a:rPr lang="it-IT" sz="2400" b="1" dirty="0" smtClean="0">
                <a:solidFill>
                  <a:schemeClr val="tx1"/>
                </a:solidFill>
                <a:latin typeface="Arial" panose="020B0604020202020204" pitchFamily="34" charset="0"/>
                <a:cs typeface="Arial" panose="020B0604020202020204" pitchFamily="34" charset="0"/>
              </a:rPr>
              <a:t>allegata al </a:t>
            </a:r>
            <a:r>
              <a:rPr lang="it-IT" sz="2400" b="1" dirty="0" err="1">
                <a:solidFill>
                  <a:schemeClr val="tx1"/>
                </a:solidFill>
                <a:latin typeface="Arial" panose="020B0604020202020204" pitchFamily="34" charset="0"/>
                <a:cs typeface="Arial" panose="020B0604020202020204" pitchFamily="34" charset="0"/>
              </a:rPr>
              <a:t>D.Lgs.</a:t>
            </a:r>
            <a:r>
              <a:rPr lang="it-IT" sz="2400" b="1" dirty="0">
                <a:solidFill>
                  <a:schemeClr val="tx1"/>
                </a:solidFill>
                <a:latin typeface="Arial" panose="020B0604020202020204" pitchFamily="34" charset="0"/>
                <a:cs typeface="Arial" panose="020B0604020202020204" pitchFamily="34" charset="0"/>
              </a:rPr>
              <a:t> 222/2016</a:t>
            </a:r>
          </a:p>
          <a:p>
            <a:r>
              <a:rPr lang="it-IT" sz="2400" b="1" dirty="0">
                <a:solidFill>
                  <a:schemeClr val="tx1"/>
                </a:solidFill>
                <a:latin typeface="Arial" panose="020B0604020202020204" pitchFamily="34" charset="0"/>
                <a:cs typeface="Arial" panose="020B0604020202020204" pitchFamily="34" charset="0"/>
              </a:rPr>
              <a:t>Infatti le linee guida prevedono:</a:t>
            </a:r>
          </a:p>
          <a:p>
            <a:r>
              <a:rPr lang="it-IT" sz="2400" b="1" dirty="0">
                <a:solidFill>
                  <a:schemeClr val="tx1"/>
                </a:solidFill>
                <a:latin typeface="Arial" panose="020B0604020202020204" pitchFamily="34" charset="0"/>
                <a:cs typeface="Arial" panose="020B0604020202020204" pitchFamily="34" charset="0"/>
              </a:rPr>
              <a:t>- </a:t>
            </a:r>
            <a:r>
              <a:rPr lang="it-IT" sz="2400" b="1" u="sng" dirty="0">
                <a:solidFill>
                  <a:schemeClr val="tx1"/>
                </a:solidFill>
                <a:latin typeface="Arial" panose="020B0604020202020204" pitchFamily="34" charset="0"/>
                <a:cs typeface="Arial" panose="020B0604020202020204" pitchFamily="34" charset="0"/>
              </a:rPr>
              <a:t>la definizione della capienza dello spazio riservato agli </a:t>
            </a:r>
            <a:r>
              <a:rPr lang="it-IT" sz="2400" b="1" u="sng" dirty="0" smtClean="0">
                <a:solidFill>
                  <a:schemeClr val="tx1"/>
                </a:solidFill>
                <a:latin typeface="Arial" panose="020B0604020202020204" pitchFamily="34" charset="0"/>
                <a:cs typeface="Arial" panose="020B0604020202020204" pitchFamily="34" charset="0"/>
              </a:rPr>
              <a:t>spettatori, </a:t>
            </a:r>
            <a:r>
              <a:rPr lang="it-IT" sz="2400" b="1" u="sng" dirty="0">
                <a:solidFill>
                  <a:schemeClr val="tx1"/>
                </a:solidFill>
                <a:latin typeface="Arial" panose="020B0604020202020204" pitchFamily="34" charset="0"/>
                <a:cs typeface="Arial" panose="020B0604020202020204" pitchFamily="34" charset="0"/>
              </a:rPr>
              <a:t>sia </a:t>
            </a:r>
            <a:r>
              <a:rPr lang="it-IT" sz="2400" b="1" u="sng" dirty="0" smtClean="0">
                <a:solidFill>
                  <a:schemeClr val="tx1"/>
                </a:solidFill>
                <a:latin typeface="Arial" panose="020B0604020202020204" pitchFamily="34" charset="0"/>
                <a:cs typeface="Arial" panose="020B0604020202020204" pitchFamily="34" charset="0"/>
              </a:rPr>
              <a:t>che esso venga </a:t>
            </a:r>
            <a:r>
              <a:rPr lang="it-IT" sz="2400" b="1" u="sng" dirty="0">
                <a:solidFill>
                  <a:schemeClr val="tx1"/>
                </a:solidFill>
                <a:latin typeface="Arial" panose="020B0604020202020204" pitchFamily="34" charset="0"/>
                <a:cs typeface="Arial" panose="020B0604020202020204" pitchFamily="34" charset="0"/>
              </a:rPr>
              <a:t>ricavato su una piazza, o una via, o un area pubblica, sia </a:t>
            </a:r>
            <a:r>
              <a:rPr lang="it-IT" sz="2400" b="1" u="sng" dirty="0" smtClean="0">
                <a:solidFill>
                  <a:schemeClr val="tx1"/>
                </a:solidFill>
                <a:latin typeface="Arial" panose="020B0604020202020204" pitchFamily="34" charset="0"/>
                <a:cs typeface="Arial" panose="020B0604020202020204" pitchFamily="34" charset="0"/>
              </a:rPr>
              <a:t>che </a:t>
            </a:r>
            <a:r>
              <a:rPr lang="it-IT" sz="2400" b="1" u="sng" dirty="0">
                <a:solidFill>
                  <a:schemeClr val="tx1"/>
                </a:solidFill>
                <a:latin typeface="Arial" panose="020B0604020202020204" pitchFamily="34" charset="0"/>
                <a:cs typeface="Arial" panose="020B0604020202020204" pitchFamily="34" charset="0"/>
              </a:rPr>
              <a:t>l’evento </a:t>
            </a:r>
            <a:r>
              <a:rPr lang="it-IT" sz="2400" b="1" u="sng" dirty="0" smtClean="0">
                <a:solidFill>
                  <a:schemeClr val="tx1"/>
                </a:solidFill>
                <a:latin typeface="Arial" panose="020B0604020202020204" pitchFamily="34" charset="0"/>
                <a:cs typeface="Arial" panose="020B0604020202020204" pitchFamily="34" charset="0"/>
              </a:rPr>
              <a:t>abbia </a:t>
            </a:r>
            <a:r>
              <a:rPr lang="it-IT" sz="2400" b="1" u="sng" dirty="0">
                <a:solidFill>
                  <a:schemeClr val="tx1"/>
                </a:solidFill>
                <a:latin typeface="Arial" panose="020B0604020202020204" pitchFamily="34" charset="0"/>
                <a:cs typeface="Arial" panose="020B0604020202020204" pitchFamily="34" charset="0"/>
              </a:rPr>
              <a:t>ingresso libero, sia </a:t>
            </a:r>
            <a:r>
              <a:rPr lang="it-IT" sz="2400" b="1" u="sng" dirty="0" smtClean="0">
                <a:solidFill>
                  <a:schemeClr val="tx1"/>
                </a:solidFill>
                <a:latin typeface="Arial" panose="020B0604020202020204" pitchFamily="34" charset="0"/>
                <a:cs typeface="Arial" panose="020B0604020202020204" pitchFamily="34" charset="0"/>
              </a:rPr>
              <a:t>che </a:t>
            </a:r>
            <a:r>
              <a:rPr lang="it-IT" sz="2400" b="1" u="sng" dirty="0">
                <a:solidFill>
                  <a:schemeClr val="tx1"/>
                </a:solidFill>
                <a:latin typeface="Arial" panose="020B0604020202020204" pitchFamily="34" charset="0"/>
                <a:cs typeface="Arial" panose="020B0604020202020204" pitchFamily="34" charset="0"/>
              </a:rPr>
              <a:t>non </a:t>
            </a:r>
            <a:r>
              <a:rPr lang="it-IT" sz="2400" b="1" u="sng" dirty="0" smtClean="0">
                <a:solidFill>
                  <a:schemeClr val="tx1"/>
                </a:solidFill>
                <a:latin typeface="Arial" panose="020B0604020202020204" pitchFamily="34" charset="0"/>
                <a:cs typeface="Arial" panose="020B0604020202020204" pitchFamily="34" charset="0"/>
              </a:rPr>
              <a:t>siano </a:t>
            </a:r>
            <a:r>
              <a:rPr lang="it-IT" sz="2400" b="1" u="sng" dirty="0">
                <a:solidFill>
                  <a:schemeClr val="tx1"/>
                </a:solidFill>
                <a:latin typeface="Arial" panose="020B0604020202020204" pitchFamily="34" charset="0"/>
                <a:cs typeface="Arial" panose="020B0604020202020204" pitchFamily="34" charset="0"/>
              </a:rPr>
              <a:t>previste apposite strutture per lo stazionamento </a:t>
            </a:r>
            <a:r>
              <a:rPr lang="it-IT" sz="2400" b="1" u="sng" dirty="0" smtClean="0">
                <a:solidFill>
                  <a:schemeClr val="tx1"/>
                </a:solidFill>
                <a:latin typeface="Arial" panose="020B0604020202020204" pitchFamily="34" charset="0"/>
                <a:cs typeface="Arial" panose="020B0604020202020204" pitchFamily="34" charset="0"/>
              </a:rPr>
              <a:t>del pubblico</a:t>
            </a:r>
            <a:endParaRPr lang="it-IT" sz="2400" dirty="0">
              <a:solidFill>
                <a:schemeClr val="accent1"/>
              </a:solidFill>
              <a:latin typeface="Tempus Sans ITC" panose="04020404030D07020202" pitchFamily="82" charset="0"/>
            </a:endParaRPr>
          </a:p>
        </p:txBody>
      </p:sp>
    </p:spTree>
    <p:extLst>
      <p:ext uri="{BB962C8B-B14F-4D97-AF65-F5344CB8AC3E}">
        <p14:creationId xmlns:p14="http://schemas.microsoft.com/office/powerpoint/2010/main" val="1507176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9506C15-22B8-4D77-92EB-DCCF83BBF2F4}"/>
              </a:ext>
            </a:extLst>
          </p:cNvPr>
          <p:cNvSpPr>
            <a:spLocks noGrp="1"/>
          </p:cNvSpPr>
          <p:nvPr>
            <p:ph type="title"/>
          </p:nvPr>
        </p:nvSpPr>
        <p:spPr>
          <a:xfrm>
            <a:off x="1556951" y="609600"/>
            <a:ext cx="9662983" cy="5489196"/>
          </a:xfrm>
        </p:spPr>
        <p:txBody>
          <a:bodyPr>
            <a:normAutofit fontScale="90000"/>
          </a:bodyPr>
          <a:lstStyle/>
          <a:p>
            <a:r>
              <a:rPr lang="it-IT" dirty="0">
                <a:solidFill>
                  <a:schemeClr val="tx1"/>
                </a:solidFill>
                <a:latin typeface="Arial" panose="020B0604020202020204" pitchFamily="34" charset="0"/>
                <a:cs typeface="Arial" panose="020B0604020202020204" pitchFamily="34" charset="0"/>
              </a:rPr>
              <a:t>CONSIDERAZIONI:</a:t>
            </a:r>
            <a:r>
              <a:rPr lang="it-IT" dirty="0">
                <a:solidFill>
                  <a:srgbClr val="0070C0"/>
                </a:solidFill>
                <a:latin typeface="Arial" panose="020B0604020202020204" pitchFamily="34" charset="0"/>
                <a:cs typeface="Arial" panose="020B0604020202020204" pitchFamily="34" charset="0"/>
              </a:rPr>
              <a:t/>
            </a:r>
            <a:br>
              <a:rPr lang="it-IT" dirty="0">
                <a:solidFill>
                  <a:srgbClr val="0070C0"/>
                </a:solidFill>
                <a:latin typeface="Arial" panose="020B0604020202020204" pitchFamily="34" charset="0"/>
                <a:cs typeface="Arial" panose="020B0604020202020204" pitchFamily="34" charset="0"/>
              </a:rPr>
            </a:br>
            <a:r>
              <a:rPr lang="it-IT" dirty="0">
                <a:solidFill>
                  <a:srgbClr val="0070C0"/>
                </a:solidFill>
                <a:latin typeface="Arial" panose="020B0604020202020204" pitchFamily="34" charset="0"/>
                <a:cs typeface="Arial" panose="020B0604020202020204" pitchFamily="34" charset="0"/>
              </a:rPr>
              <a:t/>
            </a:r>
            <a:br>
              <a:rPr lang="it-IT" dirty="0">
                <a:solidFill>
                  <a:srgbClr val="0070C0"/>
                </a:solidFill>
                <a:latin typeface="Arial" panose="020B0604020202020204" pitchFamily="34" charset="0"/>
                <a:cs typeface="Arial" panose="020B0604020202020204" pitchFamily="34" charset="0"/>
              </a:rPr>
            </a:br>
            <a:r>
              <a:rPr lang="it-IT" sz="2800" dirty="0">
                <a:solidFill>
                  <a:srgbClr val="C00000"/>
                </a:solidFill>
                <a:latin typeface="Arial" panose="020B0604020202020204" pitchFamily="34" charset="0"/>
                <a:cs typeface="Arial" panose="020B0604020202020204" pitchFamily="34" charset="0"/>
              </a:rPr>
              <a:t>P</a:t>
            </a:r>
            <a:r>
              <a:rPr lang="it-IT" sz="2800" dirty="0" smtClean="0">
                <a:solidFill>
                  <a:srgbClr val="C00000"/>
                </a:solidFill>
                <a:latin typeface="Arial" panose="020B0604020202020204" pitchFamily="34" charset="0"/>
                <a:cs typeface="Arial" panose="020B0604020202020204" pitchFamily="34" charset="0"/>
              </a:rPr>
              <a:t>er </a:t>
            </a:r>
            <a:r>
              <a:rPr lang="it-IT" sz="2800" dirty="0">
                <a:solidFill>
                  <a:srgbClr val="C00000"/>
                </a:solidFill>
                <a:latin typeface="Arial" panose="020B0604020202020204" pitchFamily="34" charset="0"/>
                <a:cs typeface="Arial" panose="020B0604020202020204" pitchFamily="34" charset="0"/>
              </a:rPr>
              <a:t>poter determinare una </a:t>
            </a:r>
            <a:r>
              <a:rPr lang="it-IT" sz="2800" u="sng" dirty="0">
                <a:solidFill>
                  <a:srgbClr val="C00000"/>
                </a:solidFill>
                <a:latin typeface="Arial" panose="020B0604020202020204" pitchFamily="34" charset="0"/>
                <a:cs typeface="Arial" panose="020B0604020202020204" pitchFamily="34" charset="0"/>
              </a:rPr>
              <a:t>capienza massima</a:t>
            </a:r>
            <a:r>
              <a:rPr lang="it-IT" sz="2800" dirty="0">
                <a:solidFill>
                  <a:srgbClr val="C00000"/>
                </a:solidFill>
                <a:latin typeface="Arial" panose="020B0604020202020204" pitchFamily="34" charset="0"/>
                <a:cs typeface="Arial" panose="020B0604020202020204" pitchFamily="34" charset="0"/>
              </a:rPr>
              <a:t> è necessario </a:t>
            </a:r>
            <a:r>
              <a:rPr lang="it-IT" sz="2800" dirty="0" smtClean="0">
                <a:solidFill>
                  <a:srgbClr val="C00000"/>
                </a:solidFill>
                <a:latin typeface="Arial" panose="020B0604020202020204" pitchFamily="34" charset="0"/>
                <a:cs typeface="Arial" panose="020B0604020202020204" pitchFamily="34" charset="0"/>
              </a:rPr>
              <a:t>delimitare </a:t>
            </a:r>
            <a:r>
              <a:rPr lang="it-IT" sz="2800" dirty="0">
                <a:solidFill>
                  <a:srgbClr val="C00000"/>
                </a:solidFill>
                <a:latin typeface="Arial" panose="020B0604020202020204" pitchFamily="34" charset="0"/>
                <a:cs typeface="Arial" panose="020B0604020202020204" pitchFamily="34" charset="0"/>
              </a:rPr>
              <a:t>l’area dello spettacolo e/o dell’evento. Questo </a:t>
            </a:r>
            <a:r>
              <a:rPr lang="it-IT" sz="2800" dirty="0" smtClean="0">
                <a:solidFill>
                  <a:srgbClr val="C00000"/>
                </a:solidFill>
                <a:latin typeface="Arial" panose="020B0604020202020204" pitchFamily="34" charset="0"/>
                <a:cs typeface="Arial" panose="020B0604020202020204" pitchFamily="34" charset="0"/>
              </a:rPr>
              <a:t>comporta la </a:t>
            </a:r>
            <a:r>
              <a:rPr lang="it-IT" sz="2800" dirty="0">
                <a:solidFill>
                  <a:srgbClr val="C00000"/>
                </a:solidFill>
                <a:latin typeface="Arial" panose="020B0604020202020204" pitchFamily="34" charset="0"/>
                <a:cs typeface="Arial" panose="020B0604020202020204" pitchFamily="34" charset="0"/>
              </a:rPr>
              <a:t>necessità </a:t>
            </a:r>
            <a:r>
              <a:rPr lang="it-IT" sz="2800" dirty="0" smtClean="0">
                <a:solidFill>
                  <a:srgbClr val="C00000"/>
                </a:solidFill>
                <a:latin typeface="Arial" panose="020B0604020202020204" pitchFamily="34" charset="0"/>
                <a:cs typeface="Arial" panose="020B0604020202020204" pitchFamily="34" charset="0"/>
              </a:rPr>
              <a:t>di installare </a:t>
            </a:r>
            <a:r>
              <a:rPr lang="it-IT" sz="2800" dirty="0">
                <a:solidFill>
                  <a:srgbClr val="C00000"/>
                </a:solidFill>
                <a:latin typeface="Arial" panose="020B0604020202020204" pitchFamily="34" charset="0"/>
                <a:cs typeface="Arial" panose="020B0604020202020204" pitchFamily="34" charset="0"/>
              </a:rPr>
              <a:t>strutture che contengano il pubblico con la conseguenza </a:t>
            </a:r>
            <a:r>
              <a:rPr lang="it-IT" sz="2800" dirty="0" smtClean="0">
                <a:solidFill>
                  <a:srgbClr val="C00000"/>
                </a:solidFill>
                <a:latin typeface="Arial" panose="020B0604020202020204" pitchFamily="34" charset="0"/>
                <a:cs typeface="Arial" panose="020B0604020202020204" pitchFamily="34" charset="0"/>
              </a:rPr>
              <a:t>che, </a:t>
            </a:r>
            <a:r>
              <a:rPr lang="it-IT" sz="2800" dirty="0">
                <a:solidFill>
                  <a:srgbClr val="C00000"/>
                </a:solidFill>
                <a:latin typeface="Arial" panose="020B0604020202020204" pitchFamily="34" charset="0"/>
                <a:cs typeface="Arial" panose="020B0604020202020204" pitchFamily="34" charset="0"/>
              </a:rPr>
              <a:t>applicando le disposizioni in materia di safety e </a:t>
            </a:r>
            <a:r>
              <a:rPr lang="it-IT" sz="2800" dirty="0" smtClean="0">
                <a:solidFill>
                  <a:srgbClr val="C00000"/>
                </a:solidFill>
                <a:latin typeface="Arial" panose="020B0604020202020204" pitchFamily="34" charset="0"/>
                <a:cs typeface="Arial" panose="020B0604020202020204" pitchFamily="34" charset="0"/>
              </a:rPr>
              <a:t>security, </a:t>
            </a:r>
            <a:r>
              <a:rPr lang="it-IT" sz="2800" dirty="0">
                <a:solidFill>
                  <a:srgbClr val="C00000"/>
                </a:solidFill>
                <a:latin typeface="Arial" panose="020B0604020202020204" pitchFamily="34" charset="0"/>
                <a:cs typeface="Arial" panose="020B0604020202020204" pitchFamily="34" charset="0"/>
              </a:rPr>
              <a:t>non potranno più essere organizzate manifestazioni in luoghi all’aperto, prive </a:t>
            </a:r>
            <a:r>
              <a:rPr lang="it-IT" sz="2800" dirty="0" smtClean="0">
                <a:solidFill>
                  <a:srgbClr val="C00000"/>
                </a:solidFill>
                <a:latin typeface="Arial" panose="020B0604020202020204" pitchFamily="34" charset="0"/>
                <a:cs typeface="Arial" panose="020B0604020202020204" pitchFamily="34" charset="0"/>
              </a:rPr>
              <a:t>di </a:t>
            </a:r>
            <a:r>
              <a:rPr lang="it-IT" sz="2800" dirty="0">
                <a:solidFill>
                  <a:srgbClr val="C00000"/>
                </a:solidFill>
                <a:latin typeface="Arial" panose="020B0604020202020204" pitchFamily="34" charset="0"/>
                <a:cs typeface="Arial" panose="020B0604020202020204" pitchFamily="34" charset="0"/>
              </a:rPr>
              <a:t>strutture specificatamente destinate allo stazionamento del pubblico per assistere a </a:t>
            </a:r>
            <a:r>
              <a:rPr lang="it-IT" sz="2800" dirty="0" smtClean="0">
                <a:solidFill>
                  <a:srgbClr val="C00000"/>
                </a:solidFill>
                <a:latin typeface="Arial" panose="020B0604020202020204" pitchFamily="34" charset="0"/>
                <a:cs typeface="Arial" panose="020B0604020202020204" pitchFamily="34" charset="0"/>
              </a:rPr>
              <a:t>spettacoli, </a:t>
            </a:r>
            <a:r>
              <a:rPr lang="it-IT" sz="2800" dirty="0">
                <a:solidFill>
                  <a:srgbClr val="C00000"/>
                </a:solidFill>
                <a:latin typeface="Arial" panose="020B0604020202020204" pitchFamily="34" charset="0"/>
                <a:cs typeface="Arial" panose="020B0604020202020204" pitchFamily="34" charset="0"/>
              </a:rPr>
              <a:t>e manifestazioni </a:t>
            </a:r>
            <a:r>
              <a:rPr lang="it-IT" sz="2800" dirty="0" smtClean="0">
                <a:solidFill>
                  <a:srgbClr val="C00000"/>
                </a:solidFill>
                <a:latin typeface="Arial" panose="020B0604020202020204" pitchFamily="34" charset="0"/>
                <a:cs typeface="Arial" panose="020B0604020202020204" pitchFamily="34" charset="0"/>
              </a:rPr>
              <a:t>varie, </a:t>
            </a:r>
            <a:r>
              <a:rPr lang="it-IT" sz="2800" dirty="0">
                <a:solidFill>
                  <a:srgbClr val="C00000"/>
                </a:solidFill>
                <a:latin typeface="Arial" panose="020B0604020202020204" pitchFamily="34" charset="0"/>
                <a:cs typeface="Arial" panose="020B0604020202020204" pitchFamily="34" charset="0"/>
              </a:rPr>
              <a:t>senza l’intervento della Commissione di Vigilanza di Pubblico </a:t>
            </a:r>
            <a:r>
              <a:rPr lang="it-IT" sz="2800" dirty="0" smtClean="0">
                <a:solidFill>
                  <a:srgbClr val="C00000"/>
                </a:solidFill>
                <a:latin typeface="Arial" panose="020B0604020202020204" pitchFamily="34" charset="0"/>
                <a:cs typeface="Arial" panose="020B0604020202020204" pitchFamily="34" charset="0"/>
              </a:rPr>
              <a:t>Spettacolo...» risoluzione </a:t>
            </a:r>
            <a:r>
              <a:rPr lang="it-IT" sz="2800" dirty="0">
                <a:solidFill>
                  <a:srgbClr val="C00000"/>
                </a:solidFill>
                <a:latin typeface="Arial" panose="020B0604020202020204" pitchFamily="34" charset="0"/>
                <a:cs typeface="Arial" panose="020B0604020202020204" pitchFamily="34" charset="0"/>
              </a:rPr>
              <a:t>ministeriale prot. n. P529/4109 del 02 luglio 2003»</a:t>
            </a:r>
            <a:endParaRPr lang="it-IT"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1683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1EE6976-96E7-4DD0-8E83-0BB3C64E5134}"/>
              </a:ext>
            </a:extLst>
          </p:cNvPr>
          <p:cNvSpPr>
            <a:spLocks noGrp="1"/>
          </p:cNvSpPr>
          <p:nvPr>
            <p:ph type="title"/>
          </p:nvPr>
        </p:nvSpPr>
        <p:spPr>
          <a:xfrm>
            <a:off x="1964724" y="609601"/>
            <a:ext cx="9168713" cy="1157416"/>
          </a:xfrm>
        </p:spPr>
        <p:txBody>
          <a:bodyPr>
            <a:normAutofit fontScale="90000"/>
          </a:bodyPr>
          <a:lstStyle/>
          <a:p>
            <a:pPr algn="ctr"/>
            <a:r>
              <a:rPr lang="it-IT" dirty="0">
                <a:solidFill>
                  <a:schemeClr val="tx1"/>
                </a:solidFill>
                <a:latin typeface="Arial" panose="020B0604020202020204" pitchFamily="34" charset="0"/>
                <a:cs typeface="Arial" panose="020B0604020202020204" pitchFamily="34" charset="0"/>
              </a:rPr>
              <a:t>Direttiva Prefetto </a:t>
            </a:r>
            <a:r>
              <a:rPr lang="it-IT" dirty="0" err="1">
                <a:solidFill>
                  <a:schemeClr val="tx1"/>
                </a:solidFill>
                <a:latin typeface="Arial" panose="020B0604020202020204" pitchFamily="34" charset="0"/>
                <a:cs typeface="Arial" panose="020B0604020202020204" pitchFamily="34" charset="0"/>
              </a:rPr>
              <a:t>Piantedosi</a:t>
            </a:r>
            <a:r>
              <a:rPr lang="it-IT" dirty="0">
                <a:solidFill>
                  <a:schemeClr val="tx1"/>
                </a:solidFill>
                <a:latin typeface="Arial" panose="020B0604020202020204" pitchFamily="34" charset="0"/>
                <a:cs typeface="Arial" panose="020B0604020202020204" pitchFamily="34" charset="0"/>
              </a:rPr>
              <a:t/>
            </a:r>
            <a:br>
              <a:rPr lang="it-IT" dirty="0">
                <a:solidFill>
                  <a:schemeClr val="tx1"/>
                </a:solidFill>
                <a:latin typeface="Arial" panose="020B0604020202020204" pitchFamily="34" charset="0"/>
                <a:cs typeface="Arial" panose="020B0604020202020204" pitchFamily="34" charset="0"/>
              </a:rPr>
            </a:br>
            <a:r>
              <a:rPr lang="it-IT" dirty="0">
                <a:solidFill>
                  <a:schemeClr val="tx1"/>
                </a:solidFill>
                <a:latin typeface="Arial" panose="020B0604020202020204" pitchFamily="34" charset="0"/>
                <a:cs typeface="Arial" panose="020B0604020202020204" pitchFamily="34" charset="0"/>
              </a:rPr>
              <a:t>(Circolare del 18.07.2018)</a:t>
            </a:r>
          </a:p>
        </p:txBody>
      </p:sp>
      <p:sp>
        <p:nvSpPr>
          <p:cNvPr id="3" name="Segnaposto testo 2">
            <a:extLst>
              <a:ext uri="{FF2B5EF4-FFF2-40B4-BE49-F238E27FC236}">
                <a16:creationId xmlns="" xmlns:a16="http://schemas.microsoft.com/office/drawing/2014/main" id="{F0CF6A17-A629-461C-BDDD-3FEE53A733E2}"/>
              </a:ext>
            </a:extLst>
          </p:cNvPr>
          <p:cNvSpPr>
            <a:spLocks noGrp="1"/>
          </p:cNvSpPr>
          <p:nvPr>
            <p:ph type="body" idx="1"/>
          </p:nvPr>
        </p:nvSpPr>
        <p:spPr>
          <a:xfrm>
            <a:off x="1569308" y="2080470"/>
            <a:ext cx="10280822" cy="3960892"/>
          </a:xfrm>
        </p:spPr>
        <p:txBody>
          <a:bodyPr>
            <a:noAutofit/>
          </a:bodyPr>
          <a:lstStyle/>
          <a:p>
            <a:r>
              <a:rPr lang="it-IT" sz="2000" dirty="0">
                <a:solidFill>
                  <a:schemeClr val="tx1"/>
                </a:solidFill>
                <a:latin typeface="Arial" panose="020B0604020202020204" pitchFamily="34" charset="0"/>
                <a:cs typeface="Arial" panose="020B0604020202020204" pitchFamily="34" charset="0"/>
              </a:rPr>
              <a:t>La direttiva nasce dall’esigenza di dare un nuovo approccio </a:t>
            </a:r>
            <a:r>
              <a:rPr lang="it-IT" sz="2000" dirty="0" smtClean="0">
                <a:solidFill>
                  <a:schemeClr val="tx1"/>
                </a:solidFill>
                <a:latin typeface="Arial" panose="020B0604020202020204" pitchFamily="34" charset="0"/>
                <a:cs typeface="Arial" panose="020B0604020202020204" pitchFamily="34" charset="0"/>
              </a:rPr>
              <a:t>per </a:t>
            </a:r>
            <a:r>
              <a:rPr lang="it-IT" sz="2000" dirty="0">
                <a:solidFill>
                  <a:schemeClr val="tx1"/>
                </a:solidFill>
                <a:latin typeface="Arial" panose="020B0604020202020204" pitchFamily="34" charset="0"/>
                <a:cs typeface="Arial" panose="020B0604020202020204" pitchFamily="34" charset="0"/>
              </a:rPr>
              <a:t>la gestione della manifestazioni in aree </a:t>
            </a:r>
            <a:r>
              <a:rPr lang="it-IT" sz="2000" dirty="0" smtClean="0">
                <a:solidFill>
                  <a:schemeClr val="tx1"/>
                </a:solidFill>
                <a:latin typeface="Arial" panose="020B0604020202020204" pitchFamily="34" charset="0"/>
                <a:cs typeface="Arial" panose="020B0604020202020204" pitchFamily="34" charset="0"/>
              </a:rPr>
              <a:t>pubbliche, </a:t>
            </a:r>
            <a:r>
              <a:rPr lang="it-IT" sz="2000" dirty="0">
                <a:solidFill>
                  <a:schemeClr val="tx1"/>
                </a:solidFill>
                <a:latin typeface="Arial" panose="020B0604020202020204" pitchFamily="34" charset="0"/>
                <a:cs typeface="Arial" panose="020B0604020202020204" pitchFamily="34" charset="0"/>
              </a:rPr>
              <a:t>alla luce dell’esperienza maturata dopo la circolare Gabrielli e le successive linee guida, per consentire alle Amministrazioni coinvolte di individuare migliori strategie operative rivolte a salvaguardia dell’incolumità e della sicurezza dei partecipanti.</a:t>
            </a:r>
          </a:p>
          <a:p>
            <a:r>
              <a:rPr lang="it-IT" sz="2000" dirty="0">
                <a:solidFill>
                  <a:schemeClr val="tx1"/>
                </a:solidFill>
                <a:latin typeface="Arial" panose="020B0604020202020204" pitchFamily="34" charset="0"/>
                <a:cs typeface="Arial" panose="020B0604020202020204" pitchFamily="34" charset="0"/>
              </a:rPr>
              <a:t>In parole povere questo ha determinato di fatto un mutamento delle competenze delle Amministrazioni coinvolte durante gli eventi in aree pubbliche.</a:t>
            </a:r>
          </a:p>
          <a:p>
            <a:r>
              <a:rPr lang="it-IT" sz="2000" dirty="0">
                <a:solidFill>
                  <a:schemeClr val="tx1"/>
                </a:solidFill>
                <a:latin typeface="Arial" panose="020B0604020202020204" pitchFamily="34" charset="0"/>
                <a:cs typeface="Arial" panose="020B0604020202020204" pitchFamily="34" charset="0"/>
              </a:rPr>
              <a:t>Purtroppo gli uffici comunali non sempre dispongono delle professionalità adeguate per poter effettuare valutazioni tecniche </a:t>
            </a:r>
            <a:r>
              <a:rPr lang="it-IT" sz="2000" dirty="0" smtClean="0">
                <a:solidFill>
                  <a:schemeClr val="tx1"/>
                </a:solidFill>
                <a:latin typeface="Arial" panose="020B0604020202020204" pitchFamily="34" charset="0"/>
                <a:cs typeface="Arial" panose="020B0604020202020204" pitchFamily="34" charset="0"/>
              </a:rPr>
              <a:t>al fine di </a:t>
            </a:r>
            <a:r>
              <a:rPr lang="it-IT" sz="2000" dirty="0">
                <a:solidFill>
                  <a:schemeClr val="tx1"/>
                </a:solidFill>
                <a:latin typeface="Arial" panose="020B0604020202020204" pitchFamily="34" charset="0"/>
                <a:cs typeface="Arial" panose="020B0604020202020204" pitchFamily="34" charset="0"/>
              </a:rPr>
              <a:t>stabilire se esistono condizioni di criticità e </a:t>
            </a:r>
            <a:r>
              <a:rPr lang="it-IT" sz="2000" dirty="0" smtClean="0">
                <a:solidFill>
                  <a:schemeClr val="tx1"/>
                </a:solidFill>
                <a:latin typeface="Arial" panose="020B0604020202020204" pitchFamily="34" charset="0"/>
                <a:cs typeface="Arial" panose="020B0604020202020204" pitchFamily="34" charset="0"/>
              </a:rPr>
              <a:t>questo, sicuramente, </a:t>
            </a:r>
            <a:r>
              <a:rPr lang="it-IT" sz="2000" dirty="0">
                <a:solidFill>
                  <a:schemeClr val="tx1"/>
                </a:solidFill>
                <a:latin typeface="Arial" panose="020B0604020202020204" pitchFamily="34" charset="0"/>
                <a:cs typeface="Arial" panose="020B0604020202020204" pitchFamily="34" charset="0"/>
              </a:rPr>
              <a:t>comporta l’assunzione di pesanti responsabilità </a:t>
            </a:r>
            <a:r>
              <a:rPr lang="it-IT" sz="2000" dirty="0" smtClean="0">
                <a:solidFill>
                  <a:schemeClr val="tx1"/>
                </a:solidFill>
                <a:latin typeface="Arial" panose="020B0604020202020204" pitchFamily="34" charset="0"/>
                <a:cs typeface="Arial" panose="020B0604020202020204" pitchFamily="34" charset="0"/>
              </a:rPr>
              <a:t>in capo agli </a:t>
            </a:r>
            <a:r>
              <a:rPr lang="it-IT" sz="2000" dirty="0">
                <a:solidFill>
                  <a:schemeClr val="tx1"/>
                </a:solidFill>
                <a:latin typeface="Arial" panose="020B0604020202020204" pitchFamily="34" charset="0"/>
                <a:cs typeface="Arial" panose="020B0604020202020204" pitchFamily="34" charset="0"/>
              </a:rPr>
              <a:t>stessi organi </a:t>
            </a:r>
            <a:r>
              <a:rPr lang="it-IT" sz="2000" dirty="0" smtClean="0">
                <a:solidFill>
                  <a:schemeClr val="tx1"/>
                </a:solidFill>
                <a:latin typeface="Arial" panose="020B0604020202020204" pitchFamily="34" charset="0"/>
                <a:cs typeface="Arial" panose="020B0604020202020204" pitchFamily="34" charset="0"/>
              </a:rPr>
              <a:t>comunali, </a:t>
            </a:r>
            <a:r>
              <a:rPr lang="it-IT" sz="2000" dirty="0">
                <a:solidFill>
                  <a:schemeClr val="tx1"/>
                </a:solidFill>
                <a:latin typeface="Arial" panose="020B0604020202020204" pitchFamily="34" charset="0"/>
                <a:cs typeface="Arial" panose="020B0604020202020204" pitchFamily="34" charset="0"/>
              </a:rPr>
              <a:t>che si </a:t>
            </a:r>
            <a:r>
              <a:rPr lang="it-IT" sz="2000" dirty="0" smtClean="0">
                <a:solidFill>
                  <a:schemeClr val="tx1"/>
                </a:solidFill>
                <a:latin typeface="Arial" panose="020B0604020202020204" pitchFamily="34" charset="0"/>
                <a:cs typeface="Arial" panose="020B0604020202020204" pitchFamily="34" charset="0"/>
              </a:rPr>
              <a:t>devono far </a:t>
            </a:r>
            <a:r>
              <a:rPr lang="it-IT" sz="2000" dirty="0">
                <a:solidFill>
                  <a:schemeClr val="tx1"/>
                </a:solidFill>
                <a:latin typeface="Arial" panose="020B0604020202020204" pitchFamily="34" charset="0"/>
                <a:cs typeface="Arial" panose="020B0604020202020204" pitchFamily="34" charset="0"/>
              </a:rPr>
              <a:t>carico </a:t>
            </a:r>
            <a:r>
              <a:rPr lang="it-IT" sz="2000" dirty="0" smtClean="0">
                <a:solidFill>
                  <a:schemeClr val="tx1"/>
                </a:solidFill>
                <a:latin typeface="Arial" panose="020B0604020202020204" pitchFamily="34" charset="0"/>
                <a:cs typeface="Arial" panose="020B0604020202020204" pitchFamily="34" charset="0"/>
              </a:rPr>
              <a:t>di scelte discrezionali </a:t>
            </a:r>
            <a:r>
              <a:rPr lang="it-IT" sz="2000" dirty="0">
                <a:solidFill>
                  <a:schemeClr val="tx1"/>
                </a:solidFill>
                <a:latin typeface="Arial" panose="020B0604020202020204" pitchFamily="34" charset="0"/>
                <a:cs typeface="Arial" panose="020B0604020202020204" pitchFamily="34" charset="0"/>
              </a:rPr>
              <a:t>molto </a:t>
            </a:r>
            <a:r>
              <a:rPr lang="it-IT" sz="2000" dirty="0" smtClean="0">
                <a:solidFill>
                  <a:schemeClr val="tx1"/>
                </a:solidFill>
                <a:latin typeface="Arial" panose="020B0604020202020204" pitchFamily="34" charset="0"/>
                <a:cs typeface="Arial" panose="020B0604020202020204" pitchFamily="34" charset="0"/>
              </a:rPr>
              <a:t>rilevanti, previste dalla </a:t>
            </a:r>
            <a:r>
              <a:rPr lang="it-IT" sz="2000" dirty="0">
                <a:solidFill>
                  <a:schemeClr val="tx1"/>
                </a:solidFill>
                <a:latin typeface="Arial" panose="020B0604020202020204" pitchFamily="34" charset="0"/>
                <a:cs typeface="Arial" panose="020B0604020202020204" pitchFamily="34" charset="0"/>
              </a:rPr>
              <a:t>normativa sopra descritta e che fino ad oggi erano di fatto di competenza esclusiva dello </a:t>
            </a:r>
            <a:r>
              <a:rPr lang="it-IT" sz="2000" dirty="0" smtClean="0">
                <a:solidFill>
                  <a:schemeClr val="tx1"/>
                </a:solidFill>
                <a:latin typeface="Arial" panose="020B0604020202020204" pitchFamily="34" charset="0"/>
                <a:cs typeface="Arial" panose="020B0604020202020204" pitchFamily="34" charset="0"/>
              </a:rPr>
              <a:t>Stato</a:t>
            </a:r>
            <a:r>
              <a:rPr lang="it-IT" sz="20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51623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18A36E8-B082-4AD5-A6F2-D880C8E69B2B}"/>
              </a:ext>
            </a:extLst>
          </p:cNvPr>
          <p:cNvSpPr>
            <a:spLocks noGrp="1"/>
          </p:cNvSpPr>
          <p:nvPr>
            <p:ph type="title"/>
          </p:nvPr>
        </p:nvSpPr>
        <p:spPr>
          <a:xfrm>
            <a:off x="2434280" y="609600"/>
            <a:ext cx="7883611" cy="615193"/>
          </a:xfrm>
        </p:spPr>
        <p:txBody>
          <a:bodyPr>
            <a:noAutofit/>
          </a:bodyPr>
          <a:lstStyle/>
          <a:p>
            <a:r>
              <a:rPr lang="it-IT" sz="4000" dirty="0">
                <a:solidFill>
                  <a:schemeClr val="tx1"/>
                </a:solidFill>
                <a:latin typeface="Arial Rounded MT Bold" panose="020F0704030504030204" pitchFamily="34" charset="0"/>
              </a:rPr>
              <a:t>Cosa è cambiato:</a:t>
            </a:r>
          </a:p>
        </p:txBody>
      </p:sp>
      <p:sp>
        <p:nvSpPr>
          <p:cNvPr id="3" name="Segnaposto contenuto 2">
            <a:extLst>
              <a:ext uri="{FF2B5EF4-FFF2-40B4-BE49-F238E27FC236}">
                <a16:creationId xmlns="" xmlns:a16="http://schemas.microsoft.com/office/drawing/2014/main" id="{E10A1FC2-B37A-48ED-90A6-A0E2729497DD}"/>
              </a:ext>
            </a:extLst>
          </p:cNvPr>
          <p:cNvSpPr>
            <a:spLocks noGrp="1"/>
          </p:cNvSpPr>
          <p:nvPr>
            <p:ph sz="half" idx="1"/>
          </p:nvPr>
        </p:nvSpPr>
        <p:spPr>
          <a:xfrm>
            <a:off x="2589212" y="1581665"/>
            <a:ext cx="4313864" cy="4329557"/>
          </a:xfrm>
        </p:spPr>
        <p:txBody>
          <a:bodyPr>
            <a:normAutofit fontScale="92500" lnSpcReduction="10000"/>
          </a:bodyPr>
          <a:lstStyle/>
          <a:p>
            <a:pPr marL="0" indent="0" algn="just">
              <a:buNone/>
            </a:pPr>
            <a:r>
              <a:rPr lang="it-IT" dirty="0" smtClean="0">
                <a:solidFill>
                  <a:srgbClr val="C00000"/>
                </a:solidFill>
                <a:latin typeface="Arial" panose="020B0604020202020204" pitchFamily="34" charset="0"/>
                <a:cs typeface="Arial" panose="020B0604020202020204" pitchFamily="34" charset="0"/>
              </a:rPr>
              <a:t>	</a:t>
            </a:r>
            <a:r>
              <a:rPr lang="it-IT" u="sng"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PRIMA DEL 18 LUGLIO 2018</a:t>
            </a:r>
            <a:endParaRPr lang="it-IT"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it-IT" dirty="0">
                <a:solidFill>
                  <a:srgbClr val="C00000"/>
                </a:solidFill>
                <a:latin typeface="Arial" panose="020B0604020202020204" pitchFamily="34" charset="0"/>
                <a:cs typeface="Arial" panose="020B0604020202020204" pitchFamily="34" charset="0"/>
              </a:rPr>
              <a:t>L’organizzatore presentava istanza all’Amministrazione locale</a:t>
            </a:r>
          </a:p>
          <a:p>
            <a:pPr algn="just"/>
            <a:r>
              <a:rPr lang="it-IT" dirty="0">
                <a:solidFill>
                  <a:srgbClr val="C00000"/>
                </a:solidFill>
                <a:latin typeface="Arial" panose="020B0604020202020204" pitchFamily="34" charset="0"/>
                <a:cs typeface="Arial" panose="020B0604020202020204" pitchFamily="34" charset="0"/>
              </a:rPr>
              <a:t>L’amministrazione locale riceveva il piano di sicurezza e lo girava alla Prefettura – Questura (Comitato Ordine Pubblico)</a:t>
            </a:r>
          </a:p>
          <a:p>
            <a:pPr algn="just"/>
            <a:r>
              <a:rPr lang="it-IT" dirty="0">
                <a:solidFill>
                  <a:srgbClr val="C00000"/>
                </a:solidFill>
                <a:latin typeface="Arial" panose="020B0604020202020204" pitchFamily="34" charset="0"/>
                <a:cs typeface="Arial" panose="020B0604020202020204" pitchFamily="34" charset="0"/>
              </a:rPr>
              <a:t>Il Comitato valutava il piano ed eventualmente evidenziava eventuali criticità al piano stesso</a:t>
            </a:r>
          </a:p>
          <a:p>
            <a:pPr algn="just"/>
            <a:r>
              <a:rPr lang="it-IT" dirty="0">
                <a:solidFill>
                  <a:srgbClr val="C00000"/>
                </a:solidFill>
                <a:latin typeface="Arial" panose="020B0604020202020204" pitchFamily="34" charset="0"/>
                <a:cs typeface="Arial" panose="020B0604020202020204" pitchFamily="34" charset="0"/>
              </a:rPr>
              <a:t>Emanazione dei un ordine di servizio della Questura</a:t>
            </a:r>
          </a:p>
          <a:p>
            <a:pPr algn="just"/>
            <a:r>
              <a:rPr lang="it-IT" dirty="0">
                <a:solidFill>
                  <a:srgbClr val="C00000"/>
                </a:solidFill>
                <a:latin typeface="Arial" panose="020B0604020202020204" pitchFamily="34" charset="0"/>
                <a:cs typeface="Arial" panose="020B0604020202020204" pitchFamily="34" charset="0"/>
              </a:rPr>
              <a:t>L’Amministrazione comunale vigilava l’evento  per quanto di propria competenza</a:t>
            </a:r>
          </a:p>
        </p:txBody>
      </p:sp>
      <p:sp>
        <p:nvSpPr>
          <p:cNvPr id="4" name="Segnaposto contenuto 3">
            <a:extLst>
              <a:ext uri="{FF2B5EF4-FFF2-40B4-BE49-F238E27FC236}">
                <a16:creationId xmlns="" xmlns:a16="http://schemas.microsoft.com/office/drawing/2014/main" id="{449F81A5-BA64-4029-B918-5D11904DBC7C}"/>
              </a:ext>
            </a:extLst>
          </p:cNvPr>
          <p:cNvSpPr>
            <a:spLocks noGrp="1"/>
          </p:cNvSpPr>
          <p:nvPr>
            <p:ph sz="half" idx="2"/>
          </p:nvPr>
        </p:nvSpPr>
        <p:spPr>
          <a:xfrm>
            <a:off x="7190747" y="1594022"/>
            <a:ext cx="4313864" cy="4309822"/>
          </a:xfrm>
        </p:spPr>
        <p:txBody>
          <a:bodyPr>
            <a:normAutofit fontScale="92500" lnSpcReduction="10000"/>
          </a:bodyPr>
          <a:lstStyle/>
          <a:p>
            <a:pPr marL="0" indent="0" algn="ctr">
              <a:buNone/>
            </a:pPr>
            <a:r>
              <a:rPr lang="it-IT" u="sng"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DOPO IL 18 LUGLIO 2018</a:t>
            </a:r>
          </a:p>
          <a:p>
            <a:pPr algn="just"/>
            <a:r>
              <a:rPr lang="it-IT" dirty="0" smtClean="0">
                <a:solidFill>
                  <a:srgbClr val="C00000"/>
                </a:solidFill>
                <a:latin typeface="Arial" panose="020B0604020202020204" pitchFamily="34" charset="0"/>
                <a:cs typeface="Arial" panose="020B0604020202020204" pitchFamily="34" charset="0"/>
              </a:rPr>
              <a:t>L’organizzazione </a:t>
            </a:r>
            <a:r>
              <a:rPr lang="it-IT" dirty="0">
                <a:solidFill>
                  <a:srgbClr val="C00000"/>
                </a:solidFill>
                <a:latin typeface="Arial" panose="020B0604020202020204" pitchFamily="34" charset="0"/>
                <a:cs typeface="Arial" panose="020B0604020202020204" pitchFamily="34" charset="0"/>
              </a:rPr>
              <a:t>presenta istanza all’Amministrazione Comunale</a:t>
            </a:r>
          </a:p>
          <a:p>
            <a:pPr algn="just"/>
            <a:r>
              <a:rPr lang="it-IT" dirty="0">
                <a:solidFill>
                  <a:srgbClr val="C00000"/>
                </a:solidFill>
                <a:latin typeface="Arial" panose="020B0604020202020204" pitchFamily="34" charset="0"/>
                <a:cs typeface="Arial" panose="020B0604020202020204" pitchFamily="34" charset="0"/>
              </a:rPr>
              <a:t>L’amministrazione locale riceve il piano </a:t>
            </a:r>
          </a:p>
          <a:p>
            <a:pPr algn="just"/>
            <a:r>
              <a:rPr lang="it-IT" dirty="0">
                <a:solidFill>
                  <a:srgbClr val="C00000"/>
                </a:solidFill>
                <a:latin typeface="Arial" panose="020B0604020202020204" pitchFamily="34" charset="0"/>
                <a:cs typeface="Arial" panose="020B0604020202020204" pitchFamily="34" charset="0"/>
              </a:rPr>
              <a:t>L’amministrazione locale valuta ai fini della sicurezza il piano (Commissione di Vigilanza Comunale ove necessario)</a:t>
            </a:r>
          </a:p>
          <a:p>
            <a:pPr algn="just"/>
            <a:r>
              <a:rPr lang="it-IT" dirty="0">
                <a:solidFill>
                  <a:srgbClr val="C00000"/>
                </a:solidFill>
                <a:latin typeface="Arial" panose="020B0604020202020204" pitchFamily="34" charset="0"/>
                <a:cs typeface="Arial" panose="020B0604020202020204" pitchFamily="34" charset="0"/>
              </a:rPr>
              <a:t>L’amministrazione vigila l’evento</a:t>
            </a:r>
          </a:p>
          <a:p>
            <a:pPr marL="0" indent="0" algn="just">
              <a:buNone/>
            </a:pPr>
            <a:endParaRPr lang="it-IT" dirty="0" smtClean="0">
              <a:solidFill>
                <a:srgbClr val="C00000"/>
              </a:solidFill>
              <a:latin typeface="Arial" panose="020B0604020202020204" pitchFamily="34" charset="0"/>
              <a:cs typeface="Arial" panose="020B0604020202020204" pitchFamily="34" charset="0"/>
            </a:endParaRPr>
          </a:p>
          <a:p>
            <a:pPr marL="0" indent="0" algn="just">
              <a:buNone/>
            </a:pPr>
            <a:r>
              <a:rPr lang="it-IT" dirty="0" smtClean="0">
                <a:solidFill>
                  <a:srgbClr val="C00000"/>
                </a:solidFill>
                <a:latin typeface="Arial" panose="020B0604020202020204" pitchFamily="34" charset="0"/>
                <a:cs typeface="Arial" panose="020B0604020202020204" pitchFamily="34" charset="0"/>
              </a:rPr>
              <a:t>(</a:t>
            </a:r>
            <a:r>
              <a:rPr lang="it-IT" b="1" u="sng" dirty="0">
                <a:solidFill>
                  <a:srgbClr val="C00000"/>
                </a:solidFill>
                <a:latin typeface="Arial" panose="020B0604020202020204" pitchFamily="34" charset="0"/>
                <a:cs typeface="Arial" panose="020B0604020202020204" pitchFamily="34" charset="0"/>
              </a:rPr>
              <a:t>Solo in casi particolare l’Amministrazione locale può chiedere l’intervento del Comitato provinciale per l’Ordine e la Sicurezza pubblica)</a:t>
            </a:r>
          </a:p>
        </p:txBody>
      </p:sp>
    </p:spTree>
    <p:extLst>
      <p:ext uri="{BB962C8B-B14F-4D97-AF65-F5344CB8AC3E}">
        <p14:creationId xmlns:p14="http://schemas.microsoft.com/office/powerpoint/2010/main" val="32951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E54CD6D-8579-498E-A680-1DCB8CB959B7}"/>
              </a:ext>
            </a:extLst>
          </p:cNvPr>
          <p:cNvSpPr>
            <a:spLocks noGrp="1"/>
          </p:cNvSpPr>
          <p:nvPr>
            <p:ph type="title"/>
          </p:nvPr>
        </p:nvSpPr>
        <p:spPr>
          <a:xfrm>
            <a:off x="1569308" y="609599"/>
            <a:ext cx="9341708" cy="1093365"/>
          </a:xfrm>
        </p:spPr>
        <p:txBody>
          <a:bodyPr>
            <a:normAutofit fontScale="90000"/>
          </a:bodyPr>
          <a:lstStyle/>
          <a:p>
            <a:pPr algn="ctr"/>
            <a:r>
              <a:rPr lang="it-IT" dirty="0">
                <a:solidFill>
                  <a:schemeClr val="tx1"/>
                </a:solidFill>
                <a:latin typeface="Arial Rounded MT Bold" panose="020F0704030504030204" pitchFamily="34" charset="0"/>
              </a:rPr>
              <a:t>Competenza delle Commissioni di </a:t>
            </a:r>
            <a:r>
              <a:rPr lang="it-IT" dirty="0" smtClean="0">
                <a:solidFill>
                  <a:schemeClr val="tx1"/>
                </a:solidFill>
                <a:latin typeface="Arial Rounded MT Bold" panose="020F0704030504030204" pitchFamily="34" charset="0"/>
              </a:rPr>
              <a:t>Vigilanza </a:t>
            </a:r>
            <a:r>
              <a:rPr lang="it-IT" dirty="0">
                <a:solidFill>
                  <a:schemeClr val="tx1"/>
                </a:solidFill>
                <a:latin typeface="Arial Rounded MT Bold" panose="020F0704030504030204" pitchFamily="34" charset="0"/>
              </a:rPr>
              <a:t>dopo </a:t>
            </a:r>
            <a:r>
              <a:rPr lang="it-IT" dirty="0" smtClean="0">
                <a:solidFill>
                  <a:schemeClr val="tx1"/>
                </a:solidFill>
                <a:latin typeface="Arial Rounded MT Bold" panose="020F0704030504030204" pitchFamily="34" charset="0"/>
              </a:rPr>
              <a:t>la </a:t>
            </a:r>
            <a:r>
              <a:rPr lang="it-IT" dirty="0">
                <a:solidFill>
                  <a:schemeClr val="tx1"/>
                </a:solidFill>
                <a:latin typeface="Arial Rounded MT Bold" panose="020F0704030504030204" pitchFamily="34" charset="0"/>
              </a:rPr>
              <a:t>circolare in materia di sicurezza</a:t>
            </a:r>
          </a:p>
        </p:txBody>
      </p:sp>
      <p:sp>
        <p:nvSpPr>
          <p:cNvPr id="3" name="Segnaposto contenuto 2">
            <a:extLst>
              <a:ext uri="{FF2B5EF4-FFF2-40B4-BE49-F238E27FC236}">
                <a16:creationId xmlns="" xmlns:a16="http://schemas.microsoft.com/office/drawing/2014/main" id="{894B3A63-3B85-4F75-A5A7-12D668B234C0}"/>
              </a:ext>
            </a:extLst>
          </p:cNvPr>
          <p:cNvSpPr>
            <a:spLocks noGrp="1"/>
          </p:cNvSpPr>
          <p:nvPr>
            <p:ph idx="1"/>
          </p:nvPr>
        </p:nvSpPr>
        <p:spPr>
          <a:xfrm>
            <a:off x="1346885" y="1837189"/>
            <a:ext cx="9774195" cy="4204173"/>
          </a:xfrm>
        </p:spPr>
        <p:txBody>
          <a:bodyPr>
            <a:normAutofit/>
          </a:bodyPr>
          <a:lstStyle/>
          <a:p>
            <a:endParaRPr lang="it-IT" u="sng" dirty="0" smtClean="0">
              <a:solidFill>
                <a:srgbClr val="C00000"/>
              </a:solidFill>
              <a:latin typeface="Tempus Sans ITC" panose="04020404030D07020202" pitchFamily="82" charset="0"/>
            </a:endParaRPr>
          </a:p>
          <a:p>
            <a:r>
              <a:rPr lang="it-IT" u="sng" dirty="0" smtClean="0">
                <a:solidFill>
                  <a:srgbClr val="C00000"/>
                </a:solidFill>
                <a:latin typeface="Arial" panose="020B0604020202020204" pitchFamily="34" charset="0"/>
                <a:cs typeface="Arial" panose="020B0604020202020204" pitchFamily="34" charset="0"/>
              </a:rPr>
              <a:t>In </a:t>
            </a:r>
            <a:r>
              <a:rPr lang="it-IT" u="sng" dirty="0">
                <a:solidFill>
                  <a:srgbClr val="C00000"/>
                </a:solidFill>
                <a:latin typeface="Arial" panose="020B0604020202020204" pitchFamily="34" charset="0"/>
                <a:cs typeface="Arial" panose="020B0604020202020204" pitchFamily="34" charset="0"/>
              </a:rPr>
              <a:t>caso di eventi soggetti all’articolo  80 del </a:t>
            </a:r>
            <a:r>
              <a:rPr lang="it-IT" u="sng" dirty="0" err="1" smtClean="0">
                <a:solidFill>
                  <a:srgbClr val="C00000"/>
                </a:solidFill>
                <a:latin typeface="Arial" panose="020B0604020202020204" pitchFamily="34" charset="0"/>
                <a:cs typeface="Arial" panose="020B0604020202020204" pitchFamily="34" charset="0"/>
              </a:rPr>
              <a:t>Tullps</a:t>
            </a:r>
            <a:r>
              <a:rPr lang="it-IT" u="sng" dirty="0" smtClean="0">
                <a:solidFill>
                  <a:srgbClr val="C00000"/>
                </a:solidFill>
                <a:latin typeface="Arial" panose="020B0604020202020204" pitchFamily="34" charset="0"/>
                <a:cs typeface="Arial" panose="020B0604020202020204" pitchFamily="34" charset="0"/>
              </a:rPr>
              <a:t> la </a:t>
            </a:r>
            <a:r>
              <a:rPr lang="it-IT" u="sng" dirty="0">
                <a:solidFill>
                  <a:srgbClr val="C00000"/>
                </a:solidFill>
                <a:latin typeface="Arial" panose="020B0604020202020204" pitchFamily="34" charset="0"/>
                <a:cs typeface="Arial" panose="020B0604020202020204" pitchFamily="34" charset="0"/>
              </a:rPr>
              <a:t>valutazione dei piani di sicurezza è sicuramente di competenza della commissione comunale di vigilanza, la quale in sede di valutazione del </a:t>
            </a:r>
            <a:r>
              <a:rPr lang="it-IT" u="sng" dirty="0" smtClean="0">
                <a:solidFill>
                  <a:srgbClr val="C00000"/>
                </a:solidFill>
                <a:latin typeface="Arial" panose="020B0604020202020204" pitchFamily="34" charset="0"/>
                <a:cs typeface="Arial" panose="020B0604020202020204" pitchFamily="34" charset="0"/>
              </a:rPr>
              <a:t>progetto, </a:t>
            </a:r>
            <a:r>
              <a:rPr lang="it-IT" u="sng" dirty="0">
                <a:solidFill>
                  <a:srgbClr val="C00000"/>
                </a:solidFill>
                <a:latin typeface="Arial" panose="020B0604020202020204" pitchFamily="34" charset="0"/>
                <a:cs typeface="Arial" panose="020B0604020202020204" pitchFamily="34" charset="0"/>
              </a:rPr>
              <a:t>per </a:t>
            </a:r>
            <a:r>
              <a:rPr lang="it-IT" u="sng" dirty="0" smtClean="0">
                <a:solidFill>
                  <a:srgbClr val="C00000"/>
                </a:solidFill>
                <a:latin typeface="Arial" panose="020B0604020202020204" pitchFamily="34" charset="0"/>
                <a:cs typeface="Arial" panose="020B0604020202020204" pitchFamily="34" charset="0"/>
              </a:rPr>
              <a:t> l’adozione del </a:t>
            </a:r>
            <a:r>
              <a:rPr lang="it-IT" u="sng" dirty="0">
                <a:solidFill>
                  <a:srgbClr val="C00000"/>
                </a:solidFill>
                <a:latin typeface="Arial" panose="020B0604020202020204" pitchFamily="34" charset="0"/>
                <a:cs typeface="Arial" panose="020B0604020202020204" pitchFamily="34" charset="0"/>
              </a:rPr>
              <a:t>relativo </a:t>
            </a:r>
            <a:r>
              <a:rPr lang="it-IT" u="sng" dirty="0" smtClean="0">
                <a:solidFill>
                  <a:srgbClr val="C00000"/>
                </a:solidFill>
                <a:latin typeface="Arial" panose="020B0604020202020204" pitchFamily="34" charset="0"/>
                <a:cs typeface="Arial" panose="020B0604020202020204" pitchFamily="34" charset="0"/>
              </a:rPr>
              <a:t>parere, </a:t>
            </a:r>
            <a:r>
              <a:rPr lang="it-IT" u="sng" dirty="0">
                <a:solidFill>
                  <a:srgbClr val="C00000"/>
                </a:solidFill>
                <a:latin typeface="Arial" panose="020B0604020202020204" pitchFamily="34" charset="0"/>
                <a:cs typeface="Arial" panose="020B0604020202020204" pitchFamily="34" charset="0"/>
              </a:rPr>
              <a:t>dovrà tenere conto anche dello stesso piano di sicurezza e valutare la necessità di sottoporre tale piano al Comitato provinciale per l’ordine e la sicurezza pubblica;</a:t>
            </a:r>
          </a:p>
          <a:p>
            <a:r>
              <a:rPr lang="it-IT" u="sng" dirty="0">
                <a:solidFill>
                  <a:srgbClr val="C00000"/>
                </a:solidFill>
                <a:latin typeface="Arial" panose="020B0604020202020204" pitchFamily="34" charset="0"/>
                <a:cs typeface="Arial" panose="020B0604020202020204" pitchFamily="34" charset="0"/>
              </a:rPr>
              <a:t>Nel caso di eventi soggetti alla normativa dell’articolo  80 del </a:t>
            </a:r>
            <a:r>
              <a:rPr lang="it-IT" u="sng" dirty="0" err="1">
                <a:solidFill>
                  <a:srgbClr val="C00000"/>
                </a:solidFill>
                <a:latin typeface="Arial" panose="020B0604020202020204" pitchFamily="34" charset="0"/>
                <a:cs typeface="Arial" panose="020B0604020202020204" pitchFamily="34" charset="0"/>
              </a:rPr>
              <a:t>Tullps</a:t>
            </a:r>
            <a:r>
              <a:rPr lang="it-IT" u="sng" dirty="0">
                <a:solidFill>
                  <a:srgbClr val="C00000"/>
                </a:solidFill>
                <a:latin typeface="Arial" panose="020B0604020202020204" pitchFamily="34" charset="0"/>
                <a:cs typeface="Arial" panose="020B0604020202020204" pitchFamily="34" charset="0"/>
              </a:rPr>
              <a:t> in aree con capienza non superiore alle  200 persone la valutazione del piano a chi compete?</a:t>
            </a:r>
          </a:p>
          <a:p>
            <a:pPr>
              <a:buFont typeface="Wingdings" panose="05000000000000000000" pitchFamily="2" charset="2"/>
              <a:buChar char="q"/>
            </a:pPr>
            <a:r>
              <a:rPr lang="it-IT" dirty="0">
                <a:solidFill>
                  <a:srgbClr val="C00000"/>
                </a:solidFill>
                <a:latin typeface="Arial" panose="020B0604020202020204" pitchFamily="34" charset="0"/>
                <a:cs typeface="Arial" panose="020B0604020202020204" pitchFamily="34" charset="0"/>
              </a:rPr>
              <a:t>Responsabile polizia locale</a:t>
            </a:r>
          </a:p>
          <a:p>
            <a:pPr>
              <a:buFont typeface="Wingdings" panose="05000000000000000000" pitchFamily="2" charset="2"/>
              <a:buChar char="q"/>
            </a:pPr>
            <a:r>
              <a:rPr lang="it-IT" dirty="0">
                <a:solidFill>
                  <a:srgbClr val="C00000"/>
                </a:solidFill>
                <a:latin typeface="Arial" panose="020B0604020202020204" pitchFamily="34" charset="0"/>
                <a:cs typeface="Arial" panose="020B0604020202020204" pitchFamily="34" charset="0"/>
              </a:rPr>
              <a:t>Responsabile aree tecnica</a:t>
            </a:r>
          </a:p>
          <a:p>
            <a:pPr>
              <a:buFont typeface="Wingdings" panose="05000000000000000000" pitchFamily="2" charset="2"/>
              <a:buChar char="q"/>
            </a:pPr>
            <a:r>
              <a:rPr lang="it-IT" dirty="0">
                <a:solidFill>
                  <a:srgbClr val="C00000"/>
                </a:solidFill>
                <a:latin typeface="Arial" panose="020B0604020202020204" pitchFamily="34" charset="0"/>
                <a:cs typeface="Arial" panose="020B0604020202020204" pitchFamily="34" charset="0"/>
              </a:rPr>
              <a:t>Responsabile della protezione civile</a:t>
            </a:r>
          </a:p>
        </p:txBody>
      </p:sp>
    </p:spTree>
    <p:extLst>
      <p:ext uri="{BB962C8B-B14F-4D97-AF65-F5344CB8AC3E}">
        <p14:creationId xmlns:p14="http://schemas.microsoft.com/office/powerpoint/2010/main" val="2260018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5996DAC-CCCB-4491-B61A-39A74B6AA6D4}"/>
              </a:ext>
            </a:extLst>
          </p:cNvPr>
          <p:cNvSpPr>
            <a:spLocks noGrp="1"/>
          </p:cNvSpPr>
          <p:nvPr>
            <p:ph type="title"/>
          </p:nvPr>
        </p:nvSpPr>
        <p:spPr>
          <a:xfrm>
            <a:off x="1594022" y="550877"/>
            <a:ext cx="10169610" cy="1265566"/>
          </a:xfrm>
        </p:spPr>
        <p:txBody>
          <a:bodyPr>
            <a:noAutofit/>
          </a:bodyPr>
          <a:lstStyle/>
          <a:p>
            <a:r>
              <a:rPr lang="it-IT" sz="2800" b="1" dirty="0">
                <a:solidFill>
                  <a:schemeClr val="tx1"/>
                </a:solidFill>
                <a:latin typeface="Arial Rounded MT Bold" panose="020F0704030504030204" pitchFamily="34" charset="0"/>
              </a:rPr>
              <a:t>Competenze per </a:t>
            </a:r>
            <a:r>
              <a:rPr lang="it-IT" sz="2800" b="1" dirty="0" smtClean="0">
                <a:solidFill>
                  <a:schemeClr val="tx1"/>
                </a:solidFill>
                <a:latin typeface="Arial Rounded MT Bold" panose="020F0704030504030204" pitchFamily="34" charset="0"/>
              </a:rPr>
              <a:t>la valutazione del piano </a:t>
            </a:r>
            <a:r>
              <a:rPr lang="it-IT" sz="2800" b="1" dirty="0">
                <a:solidFill>
                  <a:schemeClr val="tx1"/>
                </a:solidFill>
                <a:latin typeface="Arial Rounded MT Bold" panose="020F0704030504030204" pitchFamily="34" charset="0"/>
              </a:rPr>
              <a:t>di emergenza per manifestazione senza l’applicazione </a:t>
            </a:r>
            <a:r>
              <a:rPr lang="it-IT" sz="2800" b="1" dirty="0" smtClean="0">
                <a:solidFill>
                  <a:schemeClr val="tx1"/>
                </a:solidFill>
                <a:latin typeface="Arial Rounded MT Bold" panose="020F0704030504030204" pitchFamily="34" charset="0"/>
              </a:rPr>
              <a:t>dell’art. </a:t>
            </a:r>
            <a:r>
              <a:rPr lang="it-IT" sz="2800" b="1" dirty="0">
                <a:solidFill>
                  <a:schemeClr val="tx1"/>
                </a:solidFill>
                <a:latin typeface="Arial Rounded MT Bold" panose="020F0704030504030204" pitchFamily="34" charset="0"/>
              </a:rPr>
              <a:t>80 del </a:t>
            </a:r>
            <a:r>
              <a:rPr lang="it-IT" sz="2800" b="1" dirty="0" err="1" smtClean="0">
                <a:solidFill>
                  <a:schemeClr val="tx1"/>
                </a:solidFill>
                <a:latin typeface="Arial Rounded MT Bold" panose="020F0704030504030204" pitchFamily="34" charset="0"/>
              </a:rPr>
              <a:t>Tullps</a:t>
            </a:r>
            <a:r>
              <a:rPr lang="it-IT" sz="2800" b="1" dirty="0" smtClean="0">
                <a:solidFill>
                  <a:schemeClr val="tx1"/>
                </a:solidFill>
                <a:latin typeface="Arial Rounded MT Bold" panose="020F0704030504030204" pitchFamily="34" charset="0"/>
              </a:rPr>
              <a:t>.</a:t>
            </a:r>
            <a:endParaRPr lang="it-IT" sz="2800" b="1" dirty="0">
              <a:solidFill>
                <a:schemeClr val="tx1"/>
              </a:solidFill>
              <a:latin typeface="Arial Rounded MT Bold" panose="020F0704030504030204" pitchFamily="34" charset="0"/>
            </a:endParaRPr>
          </a:p>
        </p:txBody>
      </p:sp>
      <p:sp>
        <p:nvSpPr>
          <p:cNvPr id="3" name="Segnaposto contenuto 2">
            <a:extLst>
              <a:ext uri="{FF2B5EF4-FFF2-40B4-BE49-F238E27FC236}">
                <a16:creationId xmlns="" xmlns:a16="http://schemas.microsoft.com/office/drawing/2014/main" id="{8E36F0CA-540A-4F4A-A816-14FDCD1679ED}"/>
              </a:ext>
            </a:extLst>
          </p:cNvPr>
          <p:cNvSpPr>
            <a:spLocks noGrp="1"/>
          </p:cNvSpPr>
          <p:nvPr>
            <p:ph idx="1"/>
          </p:nvPr>
        </p:nvSpPr>
        <p:spPr>
          <a:xfrm>
            <a:off x="1778466" y="2133600"/>
            <a:ext cx="9726146" cy="3777622"/>
          </a:xfrm>
        </p:spPr>
        <p:txBody>
          <a:bodyPr/>
          <a:lstStyle/>
          <a:p>
            <a:r>
              <a:rPr lang="it-IT" dirty="0" smtClean="0">
                <a:solidFill>
                  <a:srgbClr val="C00000"/>
                </a:solidFill>
                <a:latin typeface="Arial" panose="020B0604020202020204" pitchFamily="34" charset="0"/>
                <a:cs typeface="Arial" panose="020B0604020202020204" pitchFamily="34" charset="0"/>
              </a:rPr>
              <a:t>Obbligo di presentazione del piano di sicurezza all’Amministrazione Locale;</a:t>
            </a:r>
          </a:p>
          <a:p>
            <a:r>
              <a:rPr lang="it-IT" dirty="0" smtClean="0">
                <a:solidFill>
                  <a:srgbClr val="C00000"/>
                </a:solidFill>
                <a:latin typeface="Arial" panose="020B0604020202020204" pitchFamily="34" charset="0"/>
                <a:cs typeface="Arial" panose="020B0604020202020204" pitchFamily="34" charset="0"/>
              </a:rPr>
              <a:t>Presentazione segnalazione certificata di inizio attività di pubblico spettacolo e/o autorizzazione in caso di spettacolo oltre le ore 24:00;</a:t>
            </a:r>
          </a:p>
          <a:p>
            <a:r>
              <a:rPr lang="it-IT" dirty="0" smtClean="0">
                <a:solidFill>
                  <a:srgbClr val="C00000"/>
                </a:solidFill>
                <a:latin typeface="Arial" panose="020B0604020202020204" pitchFamily="34" charset="0"/>
                <a:cs typeface="Arial" panose="020B0604020202020204" pitchFamily="34" charset="0"/>
              </a:rPr>
              <a:t>Richiesta di occupazione suolo pubblico;</a:t>
            </a:r>
          </a:p>
          <a:p>
            <a:pPr marL="0" indent="0">
              <a:buNone/>
            </a:pPr>
            <a:r>
              <a:rPr lang="it-IT" dirty="0" smtClean="0">
                <a:solidFill>
                  <a:srgbClr val="C00000"/>
                </a:solidFill>
                <a:latin typeface="Arial" panose="020B0604020202020204" pitchFamily="34" charset="0"/>
                <a:cs typeface="Arial" panose="020B0604020202020204" pitchFamily="34" charset="0"/>
              </a:rPr>
              <a:t>Soggetti interessati al piano:</a:t>
            </a:r>
          </a:p>
          <a:p>
            <a:pPr marL="0" indent="0">
              <a:buNone/>
            </a:pPr>
            <a:r>
              <a:rPr lang="it-IT" dirty="0" smtClean="0">
                <a:solidFill>
                  <a:srgbClr val="C00000"/>
                </a:solidFill>
                <a:latin typeface="Arial" panose="020B0604020202020204" pitchFamily="34" charset="0"/>
                <a:cs typeface="Arial" panose="020B0604020202020204" pitchFamily="34" charset="0"/>
              </a:rPr>
              <a:t>Sindaco</a:t>
            </a:r>
          </a:p>
          <a:p>
            <a:pPr marL="0" indent="0">
              <a:buNone/>
            </a:pPr>
            <a:r>
              <a:rPr lang="it-IT" dirty="0" smtClean="0">
                <a:solidFill>
                  <a:srgbClr val="C00000"/>
                </a:solidFill>
                <a:latin typeface="Arial" panose="020B0604020202020204" pitchFamily="34" charset="0"/>
                <a:cs typeface="Arial" panose="020B0604020202020204" pitchFamily="34" charset="0"/>
              </a:rPr>
              <a:t>Polizia Locale (aspetto viabilità…..)</a:t>
            </a:r>
          </a:p>
          <a:p>
            <a:pPr marL="0" indent="0">
              <a:buNone/>
            </a:pPr>
            <a:r>
              <a:rPr lang="it-IT" dirty="0" smtClean="0">
                <a:solidFill>
                  <a:srgbClr val="C00000"/>
                </a:solidFill>
                <a:latin typeface="Arial" panose="020B0604020202020204" pitchFamily="34" charset="0"/>
                <a:cs typeface="Arial" panose="020B0604020202020204" pitchFamily="34" charset="0"/>
              </a:rPr>
              <a:t>Ufficio tecnici comunali (aspetti tecnici….)</a:t>
            </a:r>
          </a:p>
          <a:p>
            <a:pPr marL="0" indent="0">
              <a:buNone/>
            </a:pPr>
            <a:r>
              <a:rPr lang="it-IT" dirty="0" smtClean="0">
                <a:solidFill>
                  <a:srgbClr val="C00000"/>
                </a:solidFill>
                <a:latin typeface="Arial" panose="020B0604020202020204" pitchFamily="34" charset="0"/>
                <a:cs typeface="Arial" panose="020B0604020202020204" pitchFamily="34" charset="0"/>
              </a:rPr>
              <a:t>Ufficio gestione protezione civile</a:t>
            </a:r>
          </a:p>
          <a:p>
            <a:pPr marL="0" indent="0">
              <a:buNone/>
            </a:pPr>
            <a:endParaRPr lang="it-IT" dirty="0">
              <a:solidFill>
                <a:schemeClr val="accent2"/>
              </a:solidFill>
              <a:latin typeface="Tempus Sans ITC" panose="04020404030D07020202" pitchFamily="82" charset="0"/>
            </a:endParaRPr>
          </a:p>
          <a:p>
            <a:pPr marL="0" indent="0">
              <a:buNone/>
            </a:pPr>
            <a:endParaRPr lang="it-IT" dirty="0">
              <a:solidFill>
                <a:schemeClr val="accent2"/>
              </a:solidFill>
              <a:latin typeface="Tempus Sans ITC" panose="04020404030D07020202" pitchFamily="82" charset="0"/>
            </a:endParaRPr>
          </a:p>
        </p:txBody>
      </p:sp>
    </p:spTree>
    <p:extLst>
      <p:ext uri="{BB962C8B-B14F-4D97-AF65-F5344CB8AC3E}">
        <p14:creationId xmlns:p14="http://schemas.microsoft.com/office/powerpoint/2010/main" val="2325035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AB141D6-7212-437B-BBB4-0AB39008A1F9}"/>
              </a:ext>
            </a:extLst>
          </p:cNvPr>
          <p:cNvSpPr>
            <a:spLocks noGrp="1"/>
          </p:cNvSpPr>
          <p:nvPr>
            <p:ph type="title"/>
          </p:nvPr>
        </p:nvSpPr>
        <p:spPr/>
        <p:txBody>
          <a:bodyPr/>
          <a:lstStyle/>
          <a:p>
            <a:pPr algn="ctr"/>
            <a:r>
              <a:rPr lang="it-IT" b="1" dirty="0"/>
              <a:t>Considerazioni in merito alla circolare del 18.07.2018	</a:t>
            </a:r>
            <a:r>
              <a:rPr lang="it-IT" dirty="0"/>
              <a:t>	</a:t>
            </a:r>
          </a:p>
        </p:txBody>
      </p:sp>
      <p:sp>
        <p:nvSpPr>
          <p:cNvPr id="3" name="Segnaposto contenuto 2">
            <a:extLst>
              <a:ext uri="{FF2B5EF4-FFF2-40B4-BE49-F238E27FC236}">
                <a16:creationId xmlns="" xmlns:a16="http://schemas.microsoft.com/office/drawing/2014/main" id="{AD52C01F-BE3C-4299-9FED-433F6F5DEED2}"/>
              </a:ext>
            </a:extLst>
          </p:cNvPr>
          <p:cNvSpPr>
            <a:spLocks noGrp="1"/>
          </p:cNvSpPr>
          <p:nvPr>
            <p:ph idx="1"/>
          </p:nvPr>
        </p:nvSpPr>
        <p:spPr>
          <a:xfrm>
            <a:off x="2150076" y="2162432"/>
            <a:ext cx="9354536" cy="3748790"/>
          </a:xfrm>
        </p:spPr>
        <p:txBody>
          <a:bodyPr>
            <a:normAutofit lnSpcReduction="10000"/>
          </a:bodyPr>
          <a:lstStyle/>
          <a:p>
            <a:r>
              <a:rPr lang="it-IT" dirty="0"/>
              <a:t>Necessità di maggiore programmazione degli eventi per poter gestire gli stessi secondo i nuovi dettati </a:t>
            </a:r>
            <a:r>
              <a:rPr lang="it-IT" dirty="0" smtClean="0"/>
              <a:t>normativi;</a:t>
            </a:r>
          </a:p>
          <a:p>
            <a:r>
              <a:rPr lang="it-IT" dirty="0" smtClean="0"/>
              <a:t>Inserire </a:t>
            </a:r>
            <a:r>
              <a:rPr lang="it-IT" dirty="0"/>
              <a:t>all’interno del piano di emergenza comunale le manifestazioni che interessano l’impiego della protezione civile per </a:t>
            </a:r>
            <a:r>
              <a:rPr lang="it-IT" dirty="0" smtClean="0"/>
              <a:t>l’attivazione </a:t>
            </a:r>
            <a:r>
              <a:rPr lang="it-IT" dirty="0"/>
              <a:t>del </a:t>
            </a:r>
            <a:r>
              <a:rPr lang="it-IT" dirty="0" smtClean="0"/>
              <a:t>COC;</a:t>
            </a:r>
            <a:endParaRPr lang="it-IT" dirty="0"/>
          </a:p>
          <a:p>
            <a:r>
              <a:rPr lang="it-IT" dirty="0"/>
              <a:t>Predisporre un regolamento comunale che vada a disciplinare i procedimenti che interessano la presentazione dei piani di </a:t>
            </a:r>
            <a:r>
              <a:rPr lang="it-IT" dirty="0" smtClean="0"/>
              <a:t>sicurezza, </a:t>
            </a:r>
            <a:r>
              <a:rPr lang="it-IT" dirty="0"/>
              <a:t>dando dei tempi perentori </a:t>
            </a:r>
            <a:r>
              <a:rPr lang="it-IT" dirty="0" smtClean="0"/>
              <a:t>per </a:t>
            </a:r>
            <a:r>
              <a:rPr lang="it-IT" dirty="0"/>
              <a:t>la presentazione degli stessi e l’indicazione dei </a:t>
            </a:r>
            <a:r>
              <a:rPr lang="it-IT" dirty="0" smtClean="0"/>
              <a:t>soggetti, all’ interno </a:t>
            </a:r>
            <a:r>
              <a:rPr lang="it-IT" dirty="0"/>
              <a:t>dell’Amministrazione </a:t>
            </a:r>
            <a:r>
              <a:rPr lang="it-IT" dirty="0" smtClean="0"/>
              <a:t>comunale, </a:t>
            </a:r>
            <a:r>
              <a:rPr lang="it-IT" dirty="0"/>
              <a:t>che sono coinvolti nella valutazione del </a:t>
            </a:r>
            <a:r>
              <a:rPr lang="it-IT" dirty="0" smtClean="0"/>
              <a:t>piano;</a:t>
            </a:r>
            <a:endParaRPr lang="it-IT" dirty="0"/>
          </a:p>
          <a:p>
            <a:r>
              <a:rPr lang="it-IT" dirty="0"/>
              <a:t>Stabilire nel regolamento </a:t>
            </a:r>
            <a:r>
              <a:rPr lang="it-IT" dirty="0" smtClean="0"/>
              <a:t>comunale, quando l’evento richieda l’interesse della </a:t>
            </a:r>
            <a:r>
              <a:rPr lang="it-IT" dirty="0"/>
              <a:t>commissione di vigilanza di pubblico </a:t>
            </a:r>
            <a:r>
              <a:rPr lang="it-IT" dirty="0" smtClean="0"/>
              <a:t>spettacolo e quando sia necessario </a:t>
            </a:r>
            <a:r>
              <a:rPr lang="it-IT" dirty="0"/>
              <a:t>richiedere l’intervento del Comitato dell’ordine per la sicurezza </a:t>
            </a:r>
            <a:r>
              <a:rPr lang="it-IT" dirty="0" smtClean="0"/>
              <a:t>pubblica.</a:t>
            </a:r>
            <a:endParaRPr lang="it-IT" dirty="0"/>
          </a:p>
        </p:txBody>
      </p:sp>
    </p:spTree>
    <p:extLst>
      <p:ext uri="{BB962C8B-B14F-4D97-AF65-F5344CB8AC3E}">
        <p14:creationId xmlns:p14="http://schemas.microsoft.com/office/powerpoint/2010/main" val="3783960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6260A1F-3676-4E60-BD09-EE65D22E2E41}"/>
              </a:ext>
            </a:extLst>
          </p:cNvPr>
          <p:cNvSpPr>
            <a:spLocks noGrp="1"/>
          </p:cNvSpPr>
          <p:nvPr>
            <p:ph type="title"/>
          </p:nvPr>
        </p:nvSpPr>
        <p:spPr>
          <a:xfrm>
            <a:off x="1779373" y="609601"/>
            <a:ext cx="9440561" cy="2850292"/>
          </a:xfrm>
        </p:spPr>
        <p:txBody>
          <a:bodyPr>
            <a:normAutofit fontScale="90000"/>
          </a:bodyPr>
          <a:lstStyle/>
          <a:p>
            <a:r>
              <a:rPr lang="it-IT" sz="2800" dirty="0" smtClean="0">
                <a:solidFill>
                  <a:schemeClr val="tx1"/>
                </a:solidFill>
                <a:latin typeface="Arial Rounded MT Bold" panose="020F0704030504030204" pitchFamily="34" charset="0"/>
              </a:rPr>
              <a:t>             Manifestazioni </a:t>
            </a:r>
            <a:r>
              <a:rPr lang="it-IT" sz="2800" dirty="0">
                <a:solidFill>
                  <a:schemeClr val="tx1"/>
                </a:solidFill>
                <a:latin typeface="Arial Rounded MT Bold" panose="020F0704030504030204" pitchFamily="34" charset="0"/>
              </a:rPr>
              <a:t>di cui agli articolo 18 e 25</a:t>
            </a:r>
            <a:br>
              <a:rPr lang="it-IT" sz="2800" dirty="0">
                <a:solidFill>
                  <a:schemeClr val="tx1"/>
                </a:solidFill>
                <a:latin typeface="Arial Rounded MT Bold" panose="020F0704030504030204" pitchFamily="34" charset="0"/>
              </a:rPr>
            </a:br>
            <a:r>
              <a:rPr lang="it-IT" sz="2800" dirty="0">
                <a:solidFill>
                  <a:schemeClr val="tx1"/>
                </a:solidFill>
                <a:latin typeface="Arial Rounded MT Bold" panose="020F0704030504030204" pitchFamily="34" charset="0"/>
              </a:rPr>
              <a:t/>
            </a:r>
            <a:br>
              <a:rPr lang="it-IT" sz="2800" dirty="0">
                <a:solidFill>
                  <a:schemeClr val="tx1"/>
                </a:solidFill>
                <a:latin typeface="Arial Rounded MT Bold" panose="020F0704030504030204" pitchFamily="34" charset="0"/>
              </a:rPr>
            </a:br>
            <a:r>
              <a:rPr lang="it-IT" sz="2800" dirty="0">
                <a:solidFill>
                  <a:schemeClr val="tx1"/>
                </a:solidFill>
                <a:latin typeface="Arial Rounded MT Bold" panose="020F0704030504030204" pitchFamily="34" charset="0"/>
              </a:rPr>
              <a:t>- Comunicazione al Questore che valuterà il rispetto delle normative di settore.</a:t>
            </a:r>
            <a:r>
              <a:rPr lang="it-IT" sz="2800" dirty="0">
                <a:solidFill>
                  <a:schemeClr val="tx1"/>
                </a:solidFill>
                <a:latin typeface="Tempus Sans ITC" panose="04020404030D07020202" pitchFamily="82" charset="0"/>
              </a:rPr>
              <a:t/>
            </a:r>
            <a:br>
              <a:rPr lang="it-IT" sz="2800" dirty="0">
                <a:solidFill>
                  <a:schemeClr val="tx1"/>
                </a:solidFill>
                <a:latin typeface="Tempus Sans ITC" panose="04020404030D07020202" pitchFamily="82" charset="0"/>
              </a:rPr>
            </a:br>
            <a:r>
              <a:rPr lang="it-IT" sz="2800" dirty="0">
                <a:solidFill>
                  <a:srgbClr val="0070C0"/>
                </a:solidFill>
                <a:latin typeface="Tempus Sans ITC" panose="04020404030D07020202" pitchFamily="82" charset="0"/>
              </a:rPr>
              <a:t> </a:t>
            </a:r>
            <a:br>
              <a:rPr lang="it-IT" sz="2800" dirty="0">
                <a:solidFill>
                  <a:srgbClr val="0070C0"/>
                </a:solidFill>
                <a:latin typeface="Tempus Sans ITC" panose="04020404030D07020202" pitchFamily="82" charset="0"/>
              </a:rPr>
            </a:br>
            <a:r>
              <a:rPr lang="it-IT" dirty="0"/>
              <a:t/>
            </a:r>
            <a:br>
              <a:rPr lang="it-IT" dirty="0"/>
            </a:br>
            <a:r>
              <a:rPr lang="it-IT" dirty="0"/>
              <a:t/>
            </a:r>
            <a:br>
              <a:rPr lang="it-IT" dirty="0"/>
            </a:br>
            <a:endParaRPr lang="it-IT" dirty="0"/>
          </a:p>
        </p:txBody>
      </p:sp>
    </p:spTree>
    <p:extLst>
      <p:ext uri="{BB962C8B-B14F-4D97-AF65-F5344CB8AC3E}">
        <p14:creationId xmlns:p14="http://schemas.microsoft.com/office/powerpoint/2010/main" val="3181245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86046A3-A9D6-4F48-8199-109AD0916714}"/>
              </a:ext>
            </a:extLst>
          </p:cNvPr>
          <p:cNvSpPr>
            <a:spLocks noGrp="1"/>
          </p:cNvSpPr>
          <p:nvPr>
            <p:ph type="title"/>
          </p:nvPr>
        </p:nvSpPr>
        <p:spPr>
          <a:xfrm>
            <a:off x="1507524" y="556055"/>
            <a:ext cx="9700054" cy="5223960"/>
          </a:xfrm>
        </p:spPr>
        <p:txBody>
          <a:bodyPr>
            <a:normAutofit/>
          </a:bodyPr>
          <a:lstStyle/>
          <a:p>
            <a:r>
              <a:rPr lang="it-IT" dirty="0" smtClean="0">
                <a:solidFill>
                  <a:schemeClr val="tx1"/>
                </a:solidFill>
                <a:latin typeface="Tempus Sans ITC" panose="04020404030D07020202" pitchFamily="82" charset="0"/>
              </a:rPr>
              <a:t/>
            </a:r>
            <a:br>
              <a:rPr lang="it-IT" dirty="0" smtClean="0">
                <a:solidFill>
                  <a:schemeClr val="tx1"/>
                </a:solidFill>
                <a:latin typeface="Tempus Sans ITC" panose="04020404030D07020202" pitchFamily="82" charset="0"/>
              </a:rPr>
            </a:br>
            <a:r>
              <a:rPr lang="it-IT" dirty="0" smtClean="0">
                <a:solidFill>
                  <a:schemeClr val="tx1"/>
                </a:solidFill>
                <a:latin typeface="Arial Rounded MT Bold" panose="020F0704030504030204" pitchFamily="34" charset="0"/>
              </a:rPr>
              <a:t>QUADRO </a:t>
            </a:r>
            <a:r>
              <a:rPr lang="it-IT" dirty="0">
                <a:solidFill>
                  <a:schemeClr val="tx1"/>
                </a:solidFill>
                <a:latin typeface="Arial Rounded MT Bold" panose="020F0704030504030204" pitchFamily="34" charset="0"/>
              </a:rPr>
              <a:t>NORMATIVO DI RIFERIMENTO:</a:t>
            </a:r>
            <a:br>
              <a:rPr lang="it-IT" dirty="0">
                <a:solidFill>
                  <a:schemeClr val="tx1"/>
                </a:solidFill>
                <a:latin typeface="Arial Rounded MT Bold" panose="020F0704030504030204" pitchFamily="34" charset="0"/>
              </a:rPr>
            </a:br>
            <a:r>
              <a:rPr lang="it-IT" dirty="0">
                <a:solidFill>
                  <a:schemeClr val="tx1"/>
                </a:solidFill>
                <a:latin typeface="Arial Rounded MT Bold" panose="020F0704030504030204" pitchFamily="34" charset="0"/>
              </a:rPr>
              <a:t/>
            </a:r>
            <a:br>
              <a:rPr lang="it-IT" dirty="0">
                <a:solidFill>
                  <a:schemeClr val="tx1"/>
                </a:solidFill>
                <a:latin typeface="Arial Rounded MT Bold" panose="020F0704030504030204" pitchFamily="34" charset="0"/>
              </a:rPr>
            </a:br>
            <a:r>
              <a:rPr lang="it-IT" sz="2000" dirty="0" smtClean="0">
                <a:solidFill>
                  <a:schemeClr val="tx1"/>
                </a:solidFill>
                <a:latin typeface="Arial Rounded MT Bold" panose="020F0704030504030204" pitchFamily="34" charset="0"/>
              </a:rPr>
              <a:t>DIRETTIVA  DEL  MINISTERO DELL’INTERNO  DEL   07/06/2017 </a:t>
            </a:r>
            <a:r>
              <a:rPr lang="it-IT" sz="2000" dirty="0">
                <a:solidFill>
                  <a:schemeClr val="tx1"/>
                </a:solidFill>
                <a:latin typeface="Arial Rounded MT Bold" panose="020F0704030504030204" pitchFamily="34" charset="0"/>
              </a:rPr>
              <a:t>(CAPO DELLA POLIZIA GABRIELLI)</a:t>
            </a:r>
            <a:br>
              <a:rPr lang="it-IT" sz="2000" dirty="0">
                <a:solidFill>
                  <a:schemeClr val="tx1"/>
                </a:solidFill>
                <a:latin typeface="Arial Rounded MT Bold" panose="020F0704030504030204" pitchFamily="34" charset="0"/>
              </a:rPr>
            </a:br>
            <a:r>
              <a:rPr lang="it-IT" sz="2000" dirty="0">
                <a:solidFill>
                  <a:schemeClr val="tx1"/>
                </a:solidFill>
                <a:latin typeface="Arial Rounded MT Bold" panose="020F0704030504030204" pitchFamily="34" charset="0"/>
              </a:rPr>
              <a:t/>
            </a:r>
            <a:br>
              <a:rPr lang="it-IT" sz="2000" dirty="0">
                <a:solidFill>
                  <a:schemeClr val="tx1"/>
                </a:solidFill>
                <a:latin typeface="Arial Rounded MT Bold" panose="020F0704030504030204" pitchFamily="34" charset="0"/>
              </a:rPr>
            </a:br>
            <a:r>
              <a:rPr lang="it-IT" sz="2000" dirty="0">
                <a:solidFill>
                  <a:schemeClr val="tx1"/>
                </a:solidFill>
                <a:latin typeface="Arial Rounded MT Bold" panose="020F0704030504030204" pitchFamily="34" charset="0"/>
              </a:rPr>
              <a:t>CIRCOLARE </a:t>
            </a:r>
            <a:r>
              <a:rPr lang="it-IT" sz="2000" dirty="0" smtClean="0">
                <a:solidFill>
                  <a:schemeClr val="tx1"/>
                </a:solidFill>
                <a:latin typeface="Arial Rounded MT Bold" panose="020F0704030504030204" pitchFamily="34" charset="0"/>
              </a:rPr>
              <a:t>  DEL  DIPARTIMENTO   </a:t>
            </a:r>
            <a:r>
              <a:rPr lang="it-IT" sz="2000" dirty="0">
                <a:solidFill>
                  <a:schemeClr val="tx1"/>
                </a:solidFill>
                <a:latin typeface="Arial Rounded MT Bold" panose="020F0704030504030204" pitchFamily="34" charset="0"/>
              </a:rPr>
              <a:t>DEI </a:t>
            </a:r>
            <a:r>
              <a:rPr lang="it-IT" sz="2000" dirty="0" smtClean="0">
                <a:solidFill>
                  <a:schemeClr val="tx1"/>
                </a:solidFill>
                <a:latin typeface="Arial Rounded MT Bold" panose="020F0704030504030204" pitchFamily="34" charset="0"/>
              </a:rPr>
              <a:t> </a:t>
            </a:r>
            <a:r>
              <a:rPr lang="it-IT" sz="2000" u="sng" dirty="0" smtClean="0">
                <a:solidFill>
                  <a:schemeClr val="tx1"/>
                </a:solidFill>
                <a:latin typeface="Arial Rounded MT Bold" panose="020F0704030504030204" pitchFamily="34" charset="0"/>
              </a:rPr>
              <a:t>VIGILI  </a:t>
            </a:r>
            <a:r>
              <a:rPr lang="it-IT" sz="2000" u="sng" dirty="0">
                <a:solidFill>
                  <a:schemeClr val="tx1"/>
                </a:solidFill>
                <a:latin typeface="Arial Rounded MT Bold" panose="020F0704030504030204" pitchFamily="34" charset="0"/>
              </a:rPr>
              <a:t>DEL </a:t>
            </a:r>
            <a:r>
              <a:rPr lang="it-IT" sz="2000" u="sng" dirty="0" smtClean="0">
                <a:solidFill>
                  <a:schemeClr val="tx1"/>
                </a:solidFill>
                <a:latin typeface="Arial Rounded MT Bold" panose="020F0704030504030204" pitchFamily="34" charset="0"/>
              </a:rPr>
              <a:t> FUOCO</a:t>
            </a:r>
            <a:r>
              <a:rPr lang="it-IT" sz="2000" dirty="0" smtClean="0">
                <a:solidFill>
                  <a:schemeClr val="tx1"/>
                </a:solidFill>
                <a:latin typeface="Arial Rounded MT Bold" panose="020F0704030504030204" pitchFamily="34" charset="0"/>
              </a:rPr>
              <a:t> </a:t>
            </a:r>
            <a:r>
              <a:rPr lang="it-IT" sz="2000" dirty="0">
                <a:solidFill>
                  <a:schemeClr val="tx1"/>
                </a:solidFill>
                <a:latin typeface="Arial Rounded MT Bold" panose="020F0704030504030204" pitchFamily="34" charset="0"/>
              </a:rPr>
              <a:t>DEL 19/06/2017 (CAPO </a:t>
            </a:r>
            <a:r>
              <a:rPr lang="it-IT" sz="2000" dirty="0" smtClean="0">
                <a:solidFill>
                  <a:schemeClr val="tx1"/>
                </a:solidFill>
                <a:latin typeface="Arial Rounded MT Bold" panose="020F0704030504030204" pitchFamily="34" charset="0"/>
              </a:rPr>
              <a:t>DIPARTIMENTO FRATTESI</a:t>
            </a:r>
            <a:r>
              <a:rPr lang="it-IT" sz="2000" dirty="0">
                <a:solidFill>
                  <a:schemeClr val="tx1"/>
                </a:solidFill>
                <a:latin typeface="Arial Rounded MT Bold" panose="020F0704030504030204" pitchFamily="34" charset="0"/>
              </a:rPr>
              <a:t>)</a:t>
            </a:r>
            <a:br>
              <a:rPr lang="it-IT" sz="2000" dirty="0">
                <a:solidFill>
                  <a:schemeClr val="tx1"/>
                </a:solidFill>
                <a:latin typeface="Arial Rounded MT Bold" panose="020F0704030504030204" pitchFamily="34" charset="0"/>
              </a:rPr>
            </a:br>
            <a:r>
              <a:rPr lang="it-IT" sz="2000" dirty="0">
                <a:solidFill>
                  <a:schemeClr val="tx1"/>
                </a:solidFill>
                <a:latin typeface="Arial Rounded MT Bold" panose="020F0704030504030204" pitchFamily="34" charset="0"/>
              </a:rPr>
              <a:t/>
            </a:r>
            <a:br>
              <a:rPr lang="it-IT" sz="2000" dirty="0">
                <a:solidFill>
                  <a:schemeClr val="tx1"/>
                </a:solidFill>
                <a:latin typeface="Arial Rounded MT Bold" panose="020F0704030504030204" pitchFamily="34" charset="0"/>
              </a:rPr>
            </a:br>
            <a:r>
              <a:rPr lang="it-IT" sz="2000" dirty="0" smtClean="0">
                <a:solidFill>
                  <a:schemeClr val="tx1"/>
                </a:solidFill>
                <a:latin typeface="Arial Rounded MT Bold" panose="020F0704030504030204" pitchFamily="34" charset="0"/>
              </a:rPr>
              <a:t>CIRCOLARE  DEL  </a:t>
            </a:r>
            <a:r>
              <a:rPr lang="it-IT" sz="2000" u="sng" dirty="0" smtClean="0">
                <a:solidFill>
                  <a:schemeClr val="tx1"/>
                </a:solidFill>
                <a:latin typeface="Arial Rounded MT Bold" panose="020F0704030504030204" pitchFamily="34" charset="0"/>
              </a:rPr>
              <a:t>MINISTERO  </a:t>
            </a:r>
            <a:r>
              <a:rPr lang="it-IT" sz="2000" u="sng" dirty="0">
                <a:solidFill>
                  <a:schemeClr val="tx1"/>
                </a:solidFill>
                <a:latin typeface="Arial Rounded MT Bold" panose="020F0704030504030204" pitchFamily="34" charset="0"/>
              </a:rPr>
              <a:t>DELL’INTERNO</a:t>
            </a:r>
            <a:r>
              <a:rPr lang="it-IT" sz="2000" dirty="0">
                <a:solidFill>
                  <a:schemeClr val="tx1"/>
                </a:solidFill>
                <a:latin typeface="Arial Rounded MT Bold" panose="020F0704030504030204" pitchFamily="34" charset="0"/>
              </a:rPr>
              <a:t> DEL 28/07/2017 </a:t>
            </a:r>
            <a:r>
              <a:rPr lang="it-IT" sz="2000" dirty="0" smtClean="0">
                <a:solidFill>
                  <a:schemeClr val="tx1"/>
                </a:solidFill>
                <a:latin typeface="Arial Rounded MT Bold" panose="020F0704030504030204" pitchFamily="34" charset="0"/>
              </a:rPr>
              <a:t>(</a:t>
            </a:r>
            <a:r>
              <a:rPr lang="it-IT" sz="2000" dirty="0">
                <a:solidFill>
                  <a:schemeClr val="tx1"/>
                </a:solidFill>
                <a:latin typeface="Arial Rounded MT Bold" panose="020F0704030504030204" pitchFamily="34" charset="0"/>
              </a:rPr>
              <a:t>CAPO DI GABINETTO MORCONE)</a:t>
            </a:r>
            <a:br>
              <a:rPr lang="it-IT" sz="2000" dirty="0">
                <a:solidFill>
                  <a:schemeClr val="tx1"/>
                </a:solidFill>
                <a:latin typeface="Arial Rounded MT Bold" panose="020F0704030504030204" pitchFamily="34" charset="0"/>
              </a:rPr>
            </a:br>
            <a:r>
              <a:rPr lang="it-IT" sz="2000" dirty="0">
                <a:solidFill>
                  <a:schemeClr val="tx1"/>
                </a:solidFill>
                <a:latin typeface="Arial Rounded MT Bold" panose="020F0704030504030204" pitchFamily="34" charset="0"/>
              </a:rPr>
              <a:t/>
            </a:r>
            <a:br>
              <a:rPr lang="it-IT" sz="2000" dirty="0">
                <a:solidFill>
                  <a:schemeClr val="tx1"/>
                </a:solidFill>
                <a:latin typeface="Arial Rounded MT Bold" panose="020F0704030504030204" pitchFamily="34" charset="0"/>
              </a:rPr>
            </a:br>
            <a:r>
              <a:rPr lang="it-IT" sz="2000" dirty="0" smtClean="0">
                <a:solidFill>
                  <a:schemeClr val="tx1"/>
                </a:solidFill>
                <a:latin typeface="Arial Rounded MT Bold" panose="020F0704030504030204" pitchFamily="34" charset="0"/>
              </a:rPr>
              <a:t>CIRCOLARE  DEL   </a:t>
            </a:r>
            <a:r>
              <a:rPr lang="it-IT" sz="2000" u="sng" dirty="0" smtClean="0">
                <a:solidFill>
                  <a:schemeClr val="tx1"/>
                </a:solidFill>
                <a:latin typeface="Arial Rounded MT Bold" panose="020F0704030504030204" pitchFamily="34" charset="0"/>
              </a:rPr>
              <a:t>MINISTERO  </a:t>
            </a:r>
            <a:r>
              <a:rPr lang="it-IT" sz="2000" u="sng" dirty="0">
                <a:solidFill>
                  <a:schemeClr val="tx1"/>
                </a:solidFill>
                <a:latin typeface="Arial Rounded MT Bold" panose="020F0704030504030204" pitchFamily="34" charset="0"/>
              </a:rPr>
              <a:t>DELL’INTERNO</a:t>
            </a:r>
            <a:r>
              <a:rPr lang="it-IT" sz="2000" dirty="0">
                <a:solidFill>
                  <a:schemeClr val="tx1"/>
                </a:solidFill>
                <a:latin typeface="Arial Rounded MT Bold" panose="020F0704030504030204" pitchFamily="34" charset="0"/>
              </a:rPr>
              <a:t>  DEL 18/07/2018 (PREFETTO PIANTEDOSI)</a:t>
            </a:r>
          </a:p>
        </p:txBody>
      </p:sp>
    </p:spTree>
    <p:extLst>
      <p:ext uri="{BB962C8B-B14F-4D97-AF65-F5344CB8AC3E}">
        <p14:creationId xmlns:p14="http://schemas.microsoft.com/office/powerpoint/2010/main" val="3392739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3FB2AB9-8CA7-4EF4-899A-20E4EE829A0A}"/>
              </a:ext>
            </a:extLst>
          </p:cNvPr>
          <p:cNvSpPr>
            <a:spLocks noGrp="1"/>
          </p:cNvSpPr>
          <p:nvPr>
            <p:ph type="title"/>
          </p:nvPr>
        </p:nvSpPr>
        <p:spPr>
          <a:xfrm>
            <a:off x="1470454" y="609600"/>
            <a:ext cx="10453815" cy="5791200"/>
          </a:xfrm>
        </p:spPr>
        <p:txBody>
          <a:bodyPr>
            <a:normAutofit fontScale="90000"/>
          </a:bodyPr>
          <a:lstStyle/>
          <a:p>
            <a:pPr>
              <a:lnSpc>
                <a:spcPct val="150000"/>
              </a:lnSpc>
            </a:pPr>
            <a:r>
              <a:rPr lang="it-IT" sz="2400" b="1" dirty="0">
                <a:solidFill>
                  <a:schemeClr val="tx1"/>
                </a:solidFill>
                <a:latin typeface="Arial Rounded MT Bold" panose="020F0704030504030204" pitchFamily="34" charset="0"/>
              </a:rPr>
              <a:t>LINEE GUIDA PER L’INDIVIDUAZIONE DELLE MISURE DI CONTENIMENTO DEL RISCHIO </a:t>
            </a:r>
            <a:r>
              <a:rPr lang="it-IT" sz="2400" b="1" dirty="0" smtClean="0">
                <a:solidFill>
                  <a:schemeClr val="tx1"/>
                </a:solidFill>
                <a:latin typeface="Arial Rounded MT Bold" panose="020F0704030504030204" pitchFamily="34" charset="0"/>
              </a:rPr>
              <a:t>NELLE  </a:t>
            </a:r>
            <a:r>
              <a:rPr lang="it-IT" sz="2400" b="1" dirty="0">
                <a:solidFill>
                  <a:schemeClr val="tx1"/>
                </a:solidFill>
                <a:latin typeface="Arial Rounded MT Bold" panose="020F0704030504030204" pitchFamily="34" charset="0"/>
              </a:rPr>
              <a:t>MANIFESTAZIONI </a:t>
            </a:r>
            <a:r>
              <a:rPr lang="it-IT" sz="2400" b="1" dirty="0" smtClean="0">
                <a:solidFill>
                  <a:schemeClr val="tx1"/>
                </a:solidFill>
                <a:latin typeface="Arial Rounded MT Bold" panose="020F0704030504030204" pitchFamily="34" charset="0"/>
              </a:rPr>
              <a:t> PUBBLICHE </a:t>
            </a:r>
            <a:r>
              <a:rPr lang="it-IT" sz="2400" b="1" dirty="0">
                <a:solidFill>
                  <a:schemeClr val="tx1"/>
                </a:solidFill>
                <a:latin typeface="Arial Rounded MT Bold" panose="020F0704030504030204" pitchFamily="34" charset="0"/>
              </a:rPr>
              <a:t>CON </a:t>
            </a:r>
            <a:r>
              <a:rPr lang="it-IT" sz="2400" b="1" dirty="0" smtClean="0">
                <a:solidFill>
                  <a:schemeClr val="tx1"/>
                </a:solidFill>
                <a:latin typeface="Arial Rounded MT Bold" panose="020F0704030504030204" pitchFamily="34" charset="0"/>
              </a:rPr>
              <a:t>PECULIARI CONDIZIONI </a:t>
            </a:r>
            <a:r>
              <a:rPr lang="it-IT" sz="2400" b="1" dirty="0">
                <a:solidFill>
                  <a:schemeClr val="tx1"/>
                </a:solidFill>
                <a:latin typeface="Arial Rounded MT Bold" panose="020F0704030504030204" pitchFamily="34" charset="0"/>
              </a:rPr>
              <a:t>DI CRITICITA</a:t>
            </a:r>
            <a:r>
              <a:rPr lang="it-IT" sz="2400" b="1" dirty="0" smtClean="0">
                <a:solidFill>
                  <a:schemeClr val="tx1"/>
                </a:solidFill>
                <a:latin typeface="Arial Rounded MT Bold" panose="020F0704030504030204" pitchFamily="34" charset="0"/>
              </a:rPr>
              <a:t>’</a:t>
            </a:r>
            <a:br>
              <a:rPr lang="it-IT" sz="2400" b="1" dirty="0" smtClean="0">
                <a:solidFill>
                  <a:schemeClr val="tx1"/>
                </a:solidFill>
                <a:latin typeface="Arial Rounded MT Bold" panose="020F0704030504030204" pitchFamily="34" charset="0"/>
              </a:rPr>
            </a:br>
            <a:r>
              <a:rPr lang="it-IT" sz="2400" b="1" dirty="0">
                <a:solidFill>
                  <a:schemeClr val="tx1"/>
                </a:solidFill>
                <a:latin typeface="Arial Rounded MT Bold" panose="020F0704030504030204" pitchFamily="34" charset="0"/>
              </a:rPr>
              <a:t/>
            </a:r>
            <a:br>
              <a:rPr lang="it-IT" sz="2400" b="1" dirty="0">
                <a:solidFill>
                  <a:schemeClr val="tx1"/>
                </a:solidFill>
                <a:latin typeface="Arial Rounded MT Bold" panose="020F0704030504030204" pitchFamily="34" charset="0"/>
              </a:rPr>
            </a:br>
            <a:r>
              <a:rPr lang="it-IT" sz="2200" b="1" dirty="0" smtClean="0">
                <a:solidFill>
                  <a:srgbClr val="C00000"/>
                </a:solidFill>
                <a:latin typeface="Arial Rounded MT Bold" panose="020F0704030504030204" pitchFamily="34" charset="0"/>
              </a:rPr>
              <a:t>1</a:t>
            </a:r>
            <a:r>
              <a:rPr lang="it-IT" sz="2200" b="1" dirty="0">
                <a:solidFill>
                  <a:srgbClr val="C00000"/>
                </a:solidFill>
                <a:latin typeface="Arial Rounded MT Bold" panose="020F0704030504030204" pitchFamily="34" charset="0"/>
              </a:rPr>
              <a:t>) REQUISITI DI ACCESSO ALL’AREA;</a:t>
            </a:r>
            <a:br>
              <a:rPr lang="it-IT" sz="2200" b="1" dirty="0">
                <a:solidFill>
                  <a:srgbClr val="C00000"/>
                </a:solidFill>
                <a:latin typeface="Arial Rounded MT Bold" panose="020F0704030504030204" pitchFamily="34" charset="0"/>
              </a:rPr>
            </a:br>
            <a:r>
              <a:rPr lang="it-IT" sz="2200" b="1" dirty="0">
                <a:solidFill>
                  <a:srgbClr val="C00000"/>
                </a:solidFill>
                <a:latin typeface="Arial Rounded MT Bold" panose="020F0704030504030204" pitchFamily="34" charset="0"/>
              </a:rPr>
              <a:t>2</a:t>
            </a:r>
            <a:r>
              <a:rPr lang="it-IT" sz="2200" b="1" dirty="0" smtClean="0">
                <a:solidFill>
                  <a:srgbClr val="C00000"/>
                </a:solidFill>
                <a:latin typeface="Arial Rounded MT Bold" panose="020F0704030504030204" pitchFamily="34" charset="0"/>
              </a:rPr>
              <a:t>) PERCORSI </a:t>
            </a:r>
            <a:r>
              <a:rPr lang="it-IT" sz="2200" b="1" dirty="0">
                <a:solidFill>
                  <a:srgbClr val="C00000"/>
                </a:solidFill>
                <a:latin typeface="Arial Rounded MT Bold" panose="020F0704030504030204" pitchFamily="34" charset="0"/>
              </a:rPr>
              <a:t>DI ACCESSO ALL’AREA E DI DEFLUSSO DEL PUBBLICO;</a:t>
            </a:r>
            <a:br>
              <a:rPr lang="it-IT" sz="2200" b="1" dirty="0">
                <a:solidFill>
                  <a:srgbClr val="C00000"/>
                </a:solidFill>
                <a:latin typeface="Arial Rounded MT Bold" panose="020F0704030504030204" pitchFamily="34" charset="0"/>
              </a:rPr>
            </a:br>
            <a:r>
              <a:rPr lang="it-IT" sz="2200" b="1" dirty="0">
                <a:solidFill>
                  <a:srgbClr val="C00000"/>
                </a:solidFill>
                <a:latin typeface="Arial Rounded MT Bold" panose="020F0704030504030204" pitchFamily="34" charset="0"/>
              </a:rPr>
              <a:t>3</a:t>
            </a:r>
            <a:r>
              <a:rPr lang="it-IT" sz="2200" b="1" dirty="0" smtClean="0">
                <a:solidFill>
                  <a:srgbClr val="C00000"/>
                </a:solidFill>
                <a:latin typeface="Arial Rounded MT Bold" panose="020F0704030504030204" pitchFamily="34" charset="0"/>
              </a:rPr>
              <a:t>) CAPIENZA </a:t>
            </a:r>
            <a:r>
              <a:rPr lang="it-IT" sz="2200" b="1" dirty="0">
                <a:solidFill>
                  <a:srgbClr val="C00000"/>
                </a:solidFill>
                <a:latin typeface="Arial Rounded MT Bold" panose="020F0704030504030204" pitchFamily="34" charset="0"/>
              </a:rPr>
              <a:t>DELL’AREA DELLA MINIFESTAZIONE;</a:t>
            </a:r>
            <a:br>
              <a:rPr lang="it-IT" sz="2200" b="1" dirty="0">
                <a:solidFill>
                  <a:srgbClr val="C00000"/>
                </a:solidFill>
                <a:latin typeface="Arial Rounded MT Bold" panose="020F0704030504030204" pitchFamily="34" charset="0"/>
              </a:rPr>
            </a:br>
            <a:r>
              <a:rPr lang="it-IT" sz="2200" b="1" dirty="0">
                <a:solidFill>
                  <a:srgbClr val="C00000"/>
                </a:solidFill>
                <a:latin typeface="Arial Rounded MT Bold" panose="020F0704030504030204" pitchFamily="34" charset="0"/>
              </a:rPr>
              <a:t>4</a:t>
            </a:r>
            <a:r>
              <a:rPr lang="it-IT" sz="2200" b="1" dirty="0" smtClean="0">
                <a:solidFill>
                  <a:srgbClr val="C00000"/>
                </a:solidFill>
                <a:latin typeface="Arial Rounded MT Bold" panose="020F0704030504030204" pitchFamily="34" charset="0"/>
              </a:rPr>
              <a:t>) SUDDIVISIONE </a:t>
            </a:r>
            <a:r>
              <a:rPr lang="it-IT" sz="2200" b="1" dirty="0">
                <a:solidFill>
                  <a:srgbClr val="C00000"/>
                </a:solidFill>
                <a:latin typeface="Arial Rounded MT Bold" panose="020F0704030504030204" pitchFamily="34" charset="0"/>
              </a:rPr>
              <a:t>DELLA ZONA IN </a:t>
            </a:r>
            <a:r>
              <a:rPr lang="it-IT" sz="2200" b="1" dirty="0" smtClean="0">
                <a:solidFill>
                  <a:srgbClr val="C00000"/>
                </a:solidFill>
                <a:latin typeface="Arial Rounded MT Bold" panose="020F0704030504030204" pitchFamily="34" charset="0"/>
              </a:rPr>
              <a:t>SETTORI;</a:t>
            </a:r>
            <a:r>
              <a:rPr lang="it-IT" sz="2200" b="1" dirty="0">
                <a:solidFill>
                  <a:srgbClr val="C00000"/>
                </a:solidFill>
                <a:latin typeface="Arial Rounded MT Bold" panose="020F0704030504030204" pitchFamily="34" charset="0"/>
              </a:rPr>
              <a:t/>
            </a:r>
            <a:br>
              <a:rPr lang="it-IT" sz="2200" b="1" dirty="0">
                <a:solidFill>
                  <a:srgbClr val="C00000"/>
                </a:solidFill>
                <a:latin typeface="Arial Rounded MT Bold" panose="020F0704030504030204" pitchFamily="34" charset="0"/>
              </a:rPr>
            </a:br>
            <a:r>
              <a:rPr lang="it-IT" sz="2200" b="1" dirty="0">
                <a:solidFill>
                  <a:srgbClr val="C00000"/>
                </a:solidFill>
                <a:latin typeface="Arial Rounded MT Bold" panose="020F0704030504030204" pitchFamily="34" charset="0"/>
              </a:rPr>
              <a:t>5</a:t>
            </a:r>
            <a:r>
              <a:rPr lang="it-IT" sz="2200" b="1" dirty="0" smtClean="0">
                <a:solidFill>
                  <a:srgbClr val="C00000"/>
                </a:solidFill>
                <a:latin typeface="Arial Rounded MT Bold" panose="020F0704030504030204" pitchFamily="34" charset="0"/>
              </a:rPr>
              <a:t>) PROTEZIONE </a:t>
            </a:r>
            <a:r>
              <a:rPr lang="it-IT" sz="2200" b="1" dirty="0">
                <a:solidFill>
                  <a:srgbClr val="C00000"/>
                </a:solidFill>
                <a:latin typeface="Arial Rounded MT Bold" panose="020F0704030504030204" pitchFamily="34" charset="0"/>
              </a:rPr>
              <a:t>ANTINCENDIO;</a:t>
            </a:r>
            <a:br>
              <a:rPr lang="it-IT" sz="2200" b="1" dirty="0">
                <a:solidFill>
                  <a:srgbClr val="C00000"/>
                </a:solidFill>
                <a:latin typeface="Arial Rounded MT Bold" panose="020F0704030504030204" pitchFamily="34" charset="0"/>
              </a:rPr>
            </a:br>
            <a:r>
              <a:rPr lang="it-IT" sz="2200" b="1" dirty="0">
                <a:solidFill>
                  <a:srgbClr val="C00000"/>
                </a:solidFill>
                <a:latin typeface="Arial Rounded MT Bold" panose="020F0704030504030204" pitchFamily="34" charset="0"/>
              </a:rPr>
              <a:t>6</a:t>
            </a:r>
            <a:r>
              <a:rPr lang="it-IT" sz="2200" b="1" dirty="0" smtClean="0">
                <a:solidFill>
                  <a:srgbClr val="C00000"/>
                </a:solidFill>
                <a:latin typeface="Arial Rounded MT Bold" panose="020F0704030504030204" pitchFamily="34" charset="0"/>
              </a:rPr>
              <a:t>) GESTIONE </a:t>
            </a:r>
            <a:r>
              <a:rPr lang="it-IT" sz="2200" b="1" dirty="0">
                <a:solidFill>
                  <a:srgbClr val="C00000"/>
                </a:solidFill>
                <a:latin typeface="Arial Rounded MT Bold" panose="020F0704030504030204" pitchFamily="34" charset="0"/>
              </a:rPr>
              <a:t>DELL’EMERGENZA – PIANO DI EMERGENZA ED </a:t>
            </a:r>
            <a:r>
              <a:rPr lang="it-IT" sz="2200" b="1" dirty="0" smtClean="0">
                <a:solidFill>
                  <a:srgbClr val="C00000"/>
                </a:solidFill>
                <a:latin typeface="Arial Rounded MT Bold" panose="020F0704030504030204" pitchFamily="34" charset="0"/>
              </a:rPr>
              <a:t>EVACUAZIONE;</a:t>
            </a:r>
            <a:r>
              <a:rPr lang="it-IT" sz="2200" b="1" dirty="0">
                <a:solidFill>
                  <a:srgbClr val="C00000"/>
                </a:solidFill>
                <a:latin typeface="Arial Rounded MT Bold" panose="020F0704030504030204" pitchFamily="34" charset="0"/>
              </a:rPr>
              <a:t/>
            </a:r>
            <a:br>
              <a:rPr lang="it-IT" sz="2200" b="1" dirty="0">
                <a:solidFill>
                  <a:srgbClr val="C00000"/>
                </a:solidFill>
                <a:latin typeface="Arial Rounded MT Bold" panose="020F0704030504030204" pitchFamily="34" charset="0"/>
              </a:rPr>
            </a:br>
            <a:r>
              <a:rPr lang="it-IT" sz="2200" b="1" dirty="0">
                <a:solidFill>
                  <a:srgbClr val="C00000"/>
                </a:solidFill>
                <a:latin typeface="Arial Rounded MT Bold" panose="020F0704030504030204" pitchFamily="34" charset="0"/>
              </a:rPr>
              <a:t>7</a:t>
            </a:r>
            <a:r>
              <a:rPr lang="it-IT" sz="2200" b="1" dirty="0" smtClean="0">
                <a:solidFill>
                  <a:srgbClr val="C00000"/>
                </a:solidFill>
                <a:latin typeface="Arial Rounded MT Bold" panose="020F0704030504030204" pitchFamily="34" charset="0"/>
              </a:rPr>
              <a:t>) OPERATORI </a:t>
            </a:r>
            <a:r>
              <a:rPr lang="it-IT" sz="2200" b="1" dirty="0">
                <a:solidFill>
                  <a:srgbClr val="C00000"/>
                </a:solidFill>
                <a:latin typeface="Arial Rounded MT Bold" panose="020F0704030504030204" pitchFamily="34" charset="0"/>
              </a:rPr>
              <a:t>DI SICUREZZA;</a:t>
            </a:r>
            <a:br>
              <a:rPr lang="it-IT" sz="2200" b="1" dirty="0">
                <a:solidFill>
                  <a:srgbClr val="C00000"/>
                </a:solidFill>
                <a:latin typeface="Arial Rounded MT Bold" panose="020F0704030504030204" pitchFamily="34" charset="0"/>
              </a:rPr>
            </a:br>
            <a:r>
              <a:rPr lang="it-IT" sz="2200" b="1" dirty="0">
                <a:solidFill>
                  <a:srgbClr val="C00000"/>
                </a:solidFill>
                <a:latin typeface="Arial Rounded MT Bold" panose="020F0704030504030204" pitchFamily="34" charset="0"/>
              </a:rPr>
              <a:t>8</a:t>
            </a:r>
            <a:r>
              <a:rPr lang="it-IT" sz="2200" b="1" dirty="0" smtClean="0">
                <a:solidFill>
                  <a:srgbClr val="C00000"/>
                </a:solidFill>
                <a:latin typeface="Arial Rounded MT Bold" panose="020F0704030504030204" pitchFamily="34" charset="0"/>
              </a:rPr>
              <a:t>) MANIFESTAZIONI </a:t>
            </a:r>
            <a:r>
              <a:rPr lang="it-IT" sz="2200" b="1" dirty="0">
                <a:solidFill>
                  <a:srgbClr val="C00000"/>
                </a:solidFill>
                <a:latin typeface="Arial Rounded MT Bold" panose="020F0704030504030204" pitchFamily="34" charset="0"/>
              </a:rPr>
              <a:t>DINAMICHE IN SPAZI NON DELIMITATI</a:t>
            </a:r>
            <a:r>
              <a:rPr lang="it-IT" sz="2200" dirty="0">
                <a:solidFill>
                  <a:schemeClr val="tx1"/>
                </a:solidFill>
                <a:latin typeface="Arial Rounded MT Bold" panose="020F0704030504030204" pitchFamily="34" charset="0"/>
              </a:rPr>
              <a:t>.</a:t>
            </a:r>
          </a:p>
        </p:txBody>
      </p:sp>
    </p:spTree>
    <p:extLst>
      <p:ext uri="{BB962C8B-B14F-4D97-AF65-F5344CB8AC3E}">
        <p14:creationId xmlns:p14="http://schemas.microsoft.com/office/powerpoint/2010/main" val="4195702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93CB75D-5A84-4866-B6DE-E208659B905C}"/>
              </a:ext>
            </a:extLst>
          </p:cNvPr>
          <p:cNvSpPr>
            <a:spLocks noGrp="1"/>
          </p:cNvSpPr>
          <p:nvPr>
            <p:ph type="title"/>
          </p:nvPr>
        </p:nvSpPr>
        <p:spPr>
          <a:xfrm>
            <a:off x="1482810" y="609600"/>
            <a:ext cx="9860691" cy="5717060"/>
          </a:xfrm>
        </p:spPr>
        <p:txBody>
          <a:bodyPr>
            <a:normAutofit fontScale="90000"/>
          </a:bodyPr>
          <a:lstStyle/>
          <a:p>
            <a:r>
              <a:rPr lang="it-IT" sz="2800" dirty="0" smtClean="0">
                <a:solidFill>
                  <a:schemeClr val="tx1"/>
                </a:solidFill>
                <a:latin typeface="Tempus Sans ITC" panose="04020404030D07020202" pitchFamily="82" charset="0"/>
              </a:rPr>
              <a:t>                      PRESIDENZA </a:t>
            </a:r>
            <a:r>
              <a:rPr lang="it-IT" sz="2800" dirty="0">
                <a:solidFill>
                  <a:schemeClr val="tx1"/>
                </a:solidFill>
                <a:latin typeface="Tempus Sans ITC" panose="04020404030D07020202" pitchFamily="82" charset="0"/>
              </a:rPr>
              <a:t>DEL CONSIGLIO DEI MINISTRI</a:t>
            </a:r>
            <a:r>
              <a:rPr lang="it-IT" sz="2800" dirty="0">
                <a:solidFill>
                  <a:srgbClr val="0070C0"/>
                </a:solidFill>
                <a:latin typeface="Tempus Sans ITC" panose="04020404030D07020202" pitchFamily="82" charset="0"/>
              </a:rPr>
              <a:t/>
            </a:r>
            <a:br>
              <a:rPr lang="it-IT" sz="2800" dirty="0">
                <a:solidFill>
                  <a:srgbClr val="0070C0"/>
                </a:solidFill>
                <a:latin typeface="Tempus Sans ITC" panose="04020404030D07020202" pitchFamily="82" charset="0"/>
              </a:rPr>
            </a:br>
            <a:r>
              <a:rPr lang="it-IT" sz="2800" dirty="0">
                <a:solidFill>
                  <a:srgbClr val="0070C0"/>
                </a:solidFill>
                <a:latin typeface="Tempus Sans ITC" panose="04020404030D07020202" pitchFamily="82" charset="0"/>
              </a:rPr>
              <a:t/>
            </a:r>
            <a:br>
              <a:rPr lang="it-IT" sz="2800" dirty="0">
                <a:solidFill>
                  <a:srgbClr val="0070C0"/>
                </a:solidFill>
                <a:latin typeface="Tempus Sans ITC" panose="04020404030D07020202" pitchFamily="82" charset="0"/>
              </a:rPr>
            </a:br>
            <a:r>
              <a:rPr lang="it-IT" sz="2800" b="1" dirty="0">
                <a:solidFill>
                  <a:schemeClr val="tx1"/>
                </a:solidFill>
                <a:latin typeface="Arial" panose="020B0604020202020204" pitchFamily="34" charset="0"/>
                <a:cs typeface="Arial" panose="020B0604020202020204" pitchFamily="34" charset="0"/>
              </a:rPr>
              <a:t>OGGETTO: </a:t>
            </a:r>
            <a:r>
              <a:rPr lang="it-IT" sz="2800" b="1" dirty="0" smtClean="0">
                <a:solidFill>
                  <a:schemeClr val="tx1"/>
                </a:solidFill>
                <a:latin typeface="Arial" panose="020B0604020202020204" pitchFamily="34" charset="0"/>
                <a:cs typeface="Arial" panose="020B0604020202020204" pitchFamily="34" charset="0"/>
              </a:rPr>
              <a:t>MANIFESTAZIONI PUBBLICHE PRECISAZIONI SULL’ATTIVAZIONE E L’IMPIEGO DEL VOLONTARIATO DI PROTEZIONE CIVILE. </a:t>
            </a:r>
            <a:r>
              <a:rPr lang="it-IT" sz="2800" dirty="0" smtClean="0">
                <a:solidFill>
                  <a:schemeClr val="tx1"/>
                </a:solidFill>
                <a:latin typeface="Arial" panose="020B0604020202020204" pitchFamily="34" charset="0"/>
                <a:cs typeface="Arial" panose="020B0604020202020204" pitchFamily="34" charset="0"/>
              </a:rPr>
              <a:t/>
            </a:r>
            <a:br>
              <a:rPr lang="it-IT" sz="2800" dirty="0" smtClean="0">
                <a:solidFill>
                  <a:schemeClr val="tx1"/>
                </a:solidFill>
                <a:latin typeface="Arial" panose="020B0604020202020204" pitchFamily="34" charset="0"/>
                <a:cs typeface="Arial" panose="020B0604020202020204" pitchFamily="34" charset="0"/>
              </a:rPr>
            </a:br>
            <a:r>
              <a:rPr lang="it-IT" sz="2800" dirty="0">
                <a:solidFill>
                  <a:schemeClr val="tx1"/>
                </a:solidFill>
                <a:latin typeface="Arial" panose="020B0604020202020204" pitchFamily="34" charset="0"/>
                <a:cs typeface="Arial" panose="020B0604020202020204" pitchFamily="34" charset="0"/>
              </a:rPr>
              <a:t/>
            </a:r>
            <a:br>
              <a:rPr lang="it-IT" sz="2800" dirty="0">
                <a:solidFill>
                  <a:schemeClr val="tx1"/>
                </a:solidFill>
                <a:latin typeface="Arial" panose="020B0604020202020204" pitchFamily="34" charset="0"/>
                <a:cs typeface="Arial" panose="020B0604020202020204" pitchFamily="34" charset="0"/>
              </a:rPr>
            </a:br>
            <a:r>
              <a:rPr lang="it-IT" sz="2800" dirty="0">
                <a:solidFill>
                  <a:schemeClr val="tx1"/>
                </a:solidFill>
                <a:latin typeface="Arial" panose="020B0604020202020204" pitchFamily="34" charset="0"/>
                <a:cs typeface="Arial" panose="020B0604020202020204" pitchFamily="34" charset="0"/>
              </a:rPr>
              <a:t>«non rientrano nell’azione di protezione civile gli interventi…………. come manifestazioni pubbliche statiche e dinamiche, quali riunioni, cortei, raduni, eventi in piazza, spettacoli…..»</a:t>
            </a:r>
            <a:br>
              <a:rPr lang="it-IT" sz="2800" dirty="0">
                <a:solidFill>
                  <a:schemeClr val="tx1"/>
                </a:solidFill>
                <a:latin typeface="Arial" panose="020B0604020202020204" pitchFamily="34" charset="0"/>
                <a:cs typeface="Arial" panose="020B0604020202020204" pitchFamily="34" charset="0"/>
              </a:rPr>
            </a:br>
            <a:r>
              <a:rPr lang="it-IT" sz="2800" dirty="0">
                <a:solidFill>
                  <a:schemeClr val="tx1"/>
                </a:solidFill>
                <a:latin typeface="Arial" panose="020B0604020202020204" pitchFamily="34" charset="0"/>
                <a:cs typeface="Arial" panose="020B0604020202020204" pitchFamily="34" charset="0"/>
              </a:rPr>
              <a:t>«I VOPC possono assicurare il proprio supporto, limitatamente ad aspetti di natura organizzativa e di assistenza alla popolazione su richiesta dell’autorità di protezione civile…..»</a:t>
            </a:r>
          </a:p>
        </p:txBody>
      </p:sp>
    </p:spTree>
    <p:extLst>
      <p:ext uri="{BB962C8B-B14F-4D97-AF65-F5344CB8AC3E}">
        <p14:creationId xmlns:p14="http://schemas.microsoft.com/office/powerpoint/2010/main" val="2831054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87C9548-83A5-44F4-AEFB-7E91292F2F55}"/>
              </a:ext>
            </a:extLst>
          </p:cNvPr>
          <p:cNvSpPr>
            <a:spLocks noGrp="1"/>
          </p:cNvSpPr>
          <p:nvPr>
            <p:ph type="title"/>
          </p:nvPr>
        </p:nvSpPr>
        <p:spPr>
          <a:xfrm>
            <a:off x="1729946" y="609600"/>
            <a:ext cx="9700054" cy="5531708"/>
          </a:xfrm>
        </p:spPr>
        <p:txBody>
          <a:bodyPr>
            <a:normAutofit fontScale="90000"/>
          </a:bodyPr>
          <a:lstStyle/>
          <a:p>
            <a:r>
              <a:rPr lang="it-IT" dirty="0">
                <a:solidFill>
                  <a:schemeClr val="tx1"/>
                </a:solidFill>
                <a:latin typeface="Arial Rounded MT Bold" panose="020F0704030504030204" pitchFamily="34" charset="0"/>
              </a:rPr>
              <a:t>N.B.</a:t>
            </a:r>
            <a:br>
              <a:rPr lang="it-IT" dirty="0">
                <a:solidFill>
                  <a:schemeClr val="tx1"/>
                </a:solidFill>
                <a:latin typeface="Arial Rounded MT Bold" panose="020F0704030504030204" pitchFamily="34" charset="0"/>
              </a:rPr>
            </a:br>
            <a:r>
              <a:rPr lang="it-IT" dirty="0">
                <a:solidFill>
                  <a:schemeClr val="tx1"/>
                </a:solidFill>
                <a:latin typeface="Arial Rounded MT Bold" panose="020F0704030504030204" pitchFamily="34" charset="0"/>
              </a:rPr>
              <a:t>I VOPC possono essere impiegati </a:t>
            </a:r>
            <a:r>
              <a:rPr lang="it-IT" dirty="0" smtClean="0">
                <a:solidFill>
                  <a:schemeClr val="tx1"/>
                </a:solidFill>
                <a:latin typeface="Arial Rounded MT Bold" panose="020F0704030504030204" pitchFamily="34" charset="0"/>
              </a:rPr>
              <a:t>in caso di </a:t>
            </a:r>
            <a:r>
              <a:rPr lang="it-IT" b="1" u="sng" dirty="0" smtClean="0">
                <a:solidFill>
                  <a:schemeClr val="tx1"/>
                </a:solidFill>
                <a:latin typeface="Arial Rounded MT Bold" panose="020F0704030504030204" pitchFamily="34" charset="0"/>
              </a:rPr>
              <a:t>evento </a:t>
            </a:r>
            <a:r>
              <a:rPr lang="it-IT" b="1" u="sng" dirty="0">
                <a:solidFill>
                  <a:schemeClr val="tx1"/>
                </a:solidFill>
                <a:latin typeface="Arial Rounded MT Bold" panose="020F0704030504030204" pitchFamily="34" charset="0"/>
              </a:rPr>
              <a:t>a rilevante impatto locale</a:t>
            </a:r>
            <a:r>
              <a:rPr lang="it-IT" dirty="0">
                <a:solidFill>
                  <a:schemeClr val="tx1"/>
                </a:solidFill>
                <a:latin typeface="Arial Rounded MT Bold" panose="020F0704030504030204" pitchFamily="34" charset="0"/>
              </a:rPr>
              <a:t>.</a:t>
            </a:r>
            <a:br>
              <a:rPr lang="it-IT" dirty="0">
                <a:solidFill>
                  <a:schemeClr val="tx1"/>
                </a:solidFill>
                <a:latin typeface="Arial Rounded MT Bold" panose="020F0704030504030204" pitchFamily="34" charset="0"/>
              </a:rPr>
            </a:br>
            <a:r>
              <a:rPr lang="it-IT" dirty="0">
                <a:solidFill>
                  <a:schemeClr val="tx1"/>
                </a:solidFill>
                <a:latin typeface="Arial Rounded MT Bold" panose="020F0704030504030204" pitchFamily="34" charset="0"/>
              </a:rPr>
              <a:t>Questa definizione consente l’istituzione temporanea del Centro Operativo Comunale (C.O.C.), che legittima di fatto l’impiego dei Volontari.</a:t>
            </a:r>
            <a:br>
              <a:rPr lang="it-IT" dirty="0">
                <a:solidFill>
                  <a:schemeClr val="tx1"/>
                </a:solidFill>
                <a:latin typeface="Arial Rounded MT Bold" panose="020F0704030504030204" pitchFamily="34" charset="0"/>
              </a:rPr>
            </a:br>
            <a:r>
              <a:rPr lang="it-IT" dirty="0">
                <a:solidFill>
                  <a:schemeClr val="tx1"/>
                </a:solidFill>
                <a:latin typeface="Arial Rounded MT Bold" panose="020F0704030504030204" pitchFamily="34" charset="0"/>
              </a:rPr>
              <a:t>E’ altresì chiaro che tale attivazione deve riguardare i soli </a:t>
            </a:r>
            <a:r>
              <a:rPr lang="it-IT" b="1" u="sng" dirty="0">
                <a:solidFill>
                  <a:schemeClr val="tx1"/>
                </a:solidFill>
                <a:latin typeface="Arial Rounded MT Bold" panose="020F0704030504030204" pitchFamily="34" charset="0"/>
              </a:rPr>
              <a:t>casi strettamente necessari per l’attivazione del PIANO DI PROTEZIONE CIVILE.</a:t>
            </a:r>
          </a:p>
        </p:txBody>
      </p:sp>
    </p:spTree>
    <p:extLst>
      <p:ext uri="{BB962C8B-B14F-4D97-AF65-F5344CB8AC3E}">
        <p14:creationId xmlns:p14="http://schemas.microsoft.com/office/powerpoint/2010/main" val="3353260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BDCAA4-3992-49DF-8B4D-37BC34E1BA61}"/>
              </a:ext>
            </a:extLst>
          </p:cNvPr>
          <p:cNvSpPr>
            <a:spLocks noGrp="1"/>
          </p:cNvSpPr>
          <p:nvPr>
            <p:ph type="title"/>
          </p:nvPr>
        </p:nvSpPr>
        <p:spPr>
          <a:xfrm>
            <a:off x="1519881" y="609599"/>
            <a:ext cx="10206681" cy="5933813"/>
          </a:xfrm>
        </p:spPr>
        <p:txBody>
          <a:bodyPr>
            <a:normAutofit fontScale="90000"/>
          </a:bodyPr>
          <a:lstStyle/>
          <a:p>
            <a:pPr marL="85725" indent="-85725"/>
            <a:r>
              <a:rPr lang="it-IT" dirty="0" smtClean="0">
                <a:solidFill>
                  <a:schemeClr val="tx1"/>
                </a:solidFill>
                <a:latin typeface="Arial" panose="020B0604020202020204" pitchFamily="34" charset="0"/>
                <a:cs typeface="Arial" panose="020B0604020202020204" pitchFamily="34" charset="0"/>
              </a:rPr>
              <a:t>    </a:t>
            </a:r>
            <a:r>
              <a:rPr lang="it-IT" u="sng" dirty="0" smtClean="0">
                <a:solidFill>
                  <a:schemeClr val="tx1"/>
                </a:solidFill>
                <a:latin typeface="Arial" panose="020B0604020202020204" pitchFamily="34" charset="0"/>
                <a:cs typeface="Arial" panose="020B0604020202020204" pitchFamily="34" charset="0"/>
              </a:rPr>
              <a:t> Attività </a:t>
            </a:r>
            <a:r>
              <a:rPr lang="it-IT" u="sng" dirty="0">
                <a:solidFill>
                  <a:schemeClr val="tx1"/>
                </a:solidFill>
                <a:latin typeface="Arial" panose="020B0604020202020204" pitchFamily="34" charset="0"/>
                <a:cs typeface="Arial" panose="020B0604020202020204" pitchFamily="34" charset="0"/>
              </a:rPr>
              <a:t>che possono essere svolte dai </a:t>
            </a:r>
            <a:r>
              <a:rPr lang="it-IT" u="sng" dirty="0" smtClean="0">
                <a:solidFill>
                  <a:schemeClr val="tx1"/>
                </a:solidFill>
                <a:latin typeface="Arial" panose="020B0604020202020204" pitchFamily="34" charset="0"/>
                <a:cs typeface="Arial" panose="020B0604020202020204" pitchFamily="34" charset="0"/>
              </a:rPr>
              <a:t>VOPC</a:t>
            </a:r>
            <a:br>
              <a:rPr lang="it-IT" u="sng" dirty="0" smtClean="0">
                <a:solidFill>
                  <a:schemeClr val="tx1"/>
                </a:solidFill>
                <a:latin typeface="Arial" panose="020B0604020202020204" pitchFamily="34" charset="0"/>
                <a:cs typeface="Arial" panose="020B0604020202020204" pitchFamily="34" charset="0"/>
              </a:rPr>
            </a:br>
            <a:r>
              <a:rPr lang="it-IT" dirty="0">
                <a:solidFill>
                  <a:schemeClr val="tx1"/>
                </a:solidFill>
                <a:latin typeface="Arial" panose="020B0604020202020204" pitchFamily="34" charset="0"/>
                <a:cs typeface="Arial" panose="020B0604020202020204" pitchFamily="34" charset="0"/>
              </a:rPr>
              <a:t/>
            </a:r>
            <a:br>
              <a:rPr lang="it-IT" dirty="0">
                <a:solidFill>
                  <a:schemeClr val="tx1"/>
                </a:solidFill>
                <a:latin typeface="Arial" panose="020B0604020202020204" pitchFamily="34" charset="0"/>
                <a:cs typeface="Arial" panose="020B0604020202020204" pitchFamily="34" charset="0"/>
              </a:rPr>
            </a:br>
            <a:r>
              <a:rPr lang="it-IT" dirty="0">
                <a:solidFill>
                  <a:schemeClr val="tx1"/>
                </a:solidFill>
                <a:latin typeface="Arial" panose="020B0604020202020204" pitchFamily="34" charset="0"/>
                <a:cs typeface="Arial" panose="020B0604020202020204" pitchFamily="34" charset="0"/>
              </a:rPr>
              <a:t>- supporto organizzativo alle attività amministrative </a:t>
            </a:r>
            <a:r>
              <a:rPr lang="it-IT" dirty="0" smtClean="0">
                <a:solidFill>
                  <a:schemeClr val="tx1"/>
                </a:solidFill>
                <a:latin typeface="Arial" panose="020B0604020202020204" pitchFamily="34" charset="0"/>
                <a:cs typeface="Arial" panose="020B0604020202020204" pitchFamily="34" charset="0"/>
              </a:rPr>
              <a:t>e </a:t>
            </a:r>
            <a:r>
              <a:rPr lang="it-IT" dirty="0">
                <a:solidFill>
                  <a:schemeClr val="tx1"/>
                </a:solidFill>
                <a:latin typeface="Arial" panose="020B0604020202020204" pitchFamily="34" charset="0"/>
                <a:cs typeface="Arial" panose="020B0604020202020204" pitchFamily="34" charset="0"/>
              </a:rPr>
              <a:t>di segreteria all’interno della struttura di coordinamento </a:t>
            </a:r>
            <a:r>
              <a:rPr lang="it-IT" dirty="0" smtClean="0">
                <a:solidFill>
                  <a:schemeClr val="tx1"/>
                </a:solidFill>
                <a:latin typeface="Arial" panose="020B0604020202020204" pitchFamily="34" charset="0"/>
                <a:cs typeface="Arial" panose="020B0604020202020204" pitchFamily="34" charset="0"/>
              </a:rPr>
              <a:t>attivata dall’Amministrazione </a:t>
            </a:r>
            <a:r>
              <a:rPr lang="it-IT" dirty="0">
                <a:solidFill>
                  <a:schemeClr val="tx1"/>
                </a:solidFill>
                <a:latin typeface="Arial" panose="020B0604020202020204" pitchFamily="34" charset="0"/>
                <a:cs typeface="Arial" panose="020B0604020202020204" pitchFamily="34" charset="0"/>
              </a:rPr>
              <a:t>comunale;</a:t>
            </a:r>
            <a:br>
              <a:rPr lang="it-IT" dirty="0">
                <a:solidFill>
                  <a:schemeClr val="tx1"/>
                </a:solidFill>
                <a:latin typeface="Arial" panose="020B0604020202020204" pitchFamily="34" charset="0"/>
                <a:cs typeface="Arial" panose="020B0604020202020204" pitchFamily="34" charset="0"/>
              </a:rPr>
            </a:br>
            <a:r>
              <a:rPr lang="it-IT" dirty="0">
                <a:solidFill>
                  <a:schemeClr val="tx1"/>
                </a:solidFill>
                <a:latin typeface="Arial" panose="020B0604020202020204" pitchFamily="34" charset="0"/>
                <a:cs typeface="Arial" panose="020B0604020202020204" pitchFamily="34" charset="0"/>
              </a:rPr>
              <a:t>- attività socio-assistenziale;</a:t>
            </a:r>
            <a:br>
              <a:rPr lang="it-IT" dirty="0">
                <a:solidFill>
                  <a:schemeClr val="tx1"/>
                </a:solidFill>
                <a:latin typeface="Arial" panose="020B0604020202020204" pitchFamily="34" charset="0"/>
                <a:cs typeface="Arial" panose="020B0604020202020204" pitchFamily="34" charset="0"/>
              </a:rPr>
            </a:br>
            <a:r>
              <a:rPr lang="it-IT" dirty="0">
                <a:solidFill>
                  <a:schemeClr val="tx1"/>
                </a:solidFill>
                <a:latin typeface="Arial" panose="020B0604020202020204" pitchFamily="34" charset="0"/>
                <a:cs typeface="Arial" panose="020B0604020202020204" pitchFamily="34" charset="0"/>
              </a:rPr>
              <a:t>- soccorso e assistenza sanitaria;</a:t>
            </a:r>
            <a:br>
              <a:rPr lang="it-IT" dirty="0">
                <a:solidFill>
                  <a:schemeClr val="tx1"/>
                </a:solidFill>
                <a:latin typeface="Arial" panose="020B0604020202020204" pitchFamily="34" charset="0"/>
                <a:cs typeface="Arial" panose="020B0604020202020204" pitchFamily="34" charset="0"/>
              </a:rPr>
            </a:br>
            <a:r>
              <a:rPr lang="it-IT" dirty="0" smtClean="0">
                <a:solidFill>
                  <a:schemeClr val="tx1"/>
                </a:solidFill>
                <a:latin typeface="Arial" panose="020B0604020202020204" pitchFamily="34" charset="0"/>
                <a:cs typeface="Arial" panose="020B0604020202020204" pitchFamily="34" charset="0"/>
              </a:rPr>
              <a:t>- predisposizione </a:t>
            </a:r>
            <a:r>
              <a:rPr lang="it-IT" dirty="0">
                <a:solidFill>
                  <a:schemeClr val="tx1"/>
                </a:solidFill>
                <a:latin typeface="Arial" panose="020B0604020202020204" pitchFamily="34" charset="0"/>
                <a:cs typeface="Arial" panose="020B0604020202020204" pitchFamily="34" charset="0"/>
              </a:rPr>
              <a:t>e somministrazione pasti nell’ambito </a:t>
            </a:r>
            <a:r>
              <a:rPr lang="it-IT" dirty="0" smtClean="0">
                <a:solidFill>
                  <a:schemeClr val="tx1"/>
                </a:solidFill>
                <a:latin typeface="Arial" panose="020B0604020202020204" pitchFamily="34" charset="0"/>
                <a:cs typeface="Arial" panose="020B0604020202020204" pitchFamily="34" charset="0"/>
              </a:rPr>
              <a:t>   delle </a:t>
            </a:r>
            <a:r>
              <a:rPr lang="it-IT" dirty="0">
                <a:solidFill>
                  <a:schemeClr val="tx1"/>
                </a:solidFill>
                <a:latin typeface="Arial" panose="020B0604020202020204" pitchFamily="34" charset="0"/>
                <a:cs typeface="Arial" panose="020B0604020202020204" pitchFamily="34" charset="0"/>
              </a:rPr>
              <a:t>attività di assistenza alla popolazione;</a:t>
            </a:r>
            <a:br>
              <a:rPr lang="it-IT" dirty="0">
                <a:solidFill>
                  <a:schemeClr val="tx1"/>
                </a:solidFill>
                <a:latin typeface="Arial" panose="020B0604020202020204" pitchFamily="34" charset="0"/>
                <a:cs typeface="Arial" panose="020B0604020202020204" pitchFamily="34" charset="0"/>
              </a:rPr>
            </a:br>
            <a:r>
              <a:rPr lang="it-IT" dirty="0">
                <a:solidFill>
                  <a:schemeClr val="tx1"/>
                </a:solidFill>
                <a:latin typeface="Arial" panose="020B0604020202020204" pitchFamily="34" charset="0"/>
                <a:cs typeface="Arial" panose="020B0604020202020204" pitchFamily="34" charset="0"/>
              </a:rPr>
              <a:t>- informazione alla popolazione.</a:t>
            </a:r>
            <a:br>
              <a:rPr lang="it-IT" dirty="0">
                <a:solidFill>
                  <a:schemeClr val="tx1"/>
                </a:solidFill>
                <a:latin typeface="Arial" panose="020B0604020202020204" pitchFamily="34" charset="0"/>
                <a:cs typeface="Arial" panose="020B0604020202020204" pitchFamily="34" charset="0"/>
              </a:rPr>
            </a:br>
            <a:r>
              <a:rPr lang="it-IT" dirty="0"/>
              <a:t/>
            </a:r>
            <a:br>
              <a:rPr lang="it-IT" dirty="0"/>
            </a:br>
            <a:r>
              <a:rPr lang="it-IT" dirty="0"/>
              <a:t/>
            </a:r>
            <a:br>
              <a:rPr lang="it-IT" dirty="0"/>
            </a:br>
            <a:endParaRPr lang="it-IT" dirty="0"/>
          </a:p>
        </p:txBody>
      </p:sp>
    </p:spTree>
    <p:extLst>
      <p:ext uri="{BB962C8B-B14F-4D97-AF65-F5344CB8AC3E}">
        <p14:creationId xmlns:p14="http://schemas.microsoft.com/office/powerpoint/2010/main" val="3762248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1B87F1C-C75F-44F1-86D7-276502AC658F}"/>
              </a:ext>
            </a:extLst>
          </p:cNvPr>
          <p:cNvSpPr>
            <a:spLocks noGrp="1"/>
          </p:cNvSpPr>
          <p:nvPr>
            <p:ph type="title"/>
          </p:nvPr>
        </p:nvSpPr>
        <p:spPr>
          <a:xfrm>
            <a:off x="1569308" y="609599"/>
            <a:ext cx="10231394" cy="5380140"/>
          </a:xfrm>
        </p:spPr>
        <p:txBody>
          <a:bodyPr>
            <a:normAutofit/>
          </a:bodyPr>
          <a:lstStyle/>
          <a:p>
            <a:r>
              <a:rPr lang="it-IT" sz="2800" b="1" dirty="0" smtClean="0">
                <a:solidFill>
                  <a:schemeClr val="tx1"/>
                </a:solidFill>
                <a:latin typeface="Arial" panose="020B0604020202020204" pitchFamily="34" charset="0"/>
                <a:cs typeface="Arial" panose="020B0604020202020204" pitchFamily="34" charset="0"/>
              </a:rPr>
              <a:t>    </a:t>
            </a:r>
            <a:r>
              <a:rPr lang="it-IT" sz="2800" b="1" u="sng" dirty="0" smtClean="0">
                <a:solidFill>
                  <a:schemeClr val="tx1"/>
                </a:solidFill>
                <a:latin typeface="Arial" panose="020B0604020202020204" pitchFamily="34" charset="0"/>
                <a:cs typeface="Arial" panose="020B0604020202020204" pitchFamily="34" charset="0"/>
              </a:rPr>
              <a:t>Attività </a:t>
            </a:r>
            <a:r>
              <a:rPr lang="it-IT" sz="2800" b="1" u="sng" dirty="0">
                <a:solidFill>
                  <a:schemeClr val="tx1"/>
                </a:solidFill>
                <a:latin typeface="Arial" panose="020B0604020202020204" pitchFamily="34" charset="0"/>
                <a:cs typeface="Arial" panose="020B0604020202020204" pitchFamily="34" charset="0"/>
              </a:rPr>
              <a:t>che non possono essere svolte dal VOPC</a:t>
            </a:r>
            <a:r>
              <a:rPr lang="it-IT" sz="2800" u="sng" dirty="0">
                <a:solidFill>
                  <a:schemeClr val="tx1"/>
                </a:solidFill>
                <a:latin typeface="Arial" panose="020B0604020202020204" pitchFamily="34" charset="0"/>
                <a:cs typeface="Arial" panose="020B0604020202020204" pitchFamily="34" charset="0"/>
              </a:rPr>
              <a:t/>
            </a:r>
            <a:br>
              <a:rPr lang="it-IT" sz="2800" u="sng" dirty="0">
                <a:solidFill>
                  <a:schemeClr val="tx1"/>
                </a:solidFill>
                <a:latin typeface="Arial" panose="020B0604020202020204" pitchFamily="34" charset="0"/>
                <a:cs typeface="Arial" panose="020B0604020202020204" pitchFamily="34" charset="0"/>
              </a:rPr>
            </a:br>
            <a:r>
              <a:rPr lang="it-IT" sz="2800" dirty="0">
                <a:solidFill>
                  <a:schemeClr val="tx1"/>
                </a:solidFill>
                <a:latin typeface="Arial" panose="020B0604020202020204" pitchFamily="34" charset="0"/>
                <a:cs typeface="Arial" panose="020B0604020202020204" pitchFamily="34" charset="0"/>
              </a:rPr>
              <a:t/>
            </a:r>
            <a:br>
              <a:rPr lang="it-IT" sz="2800" dirty="0">
                <a:solidFill>
                  <a:schemeClr val="tx1"/>
                </a:solidFill>
                <a:latin typeface="Arial" panose="020B0604020202020204" pitchFamily="34" charset="0"/>
                <a:cs typeface="Arial" panose="020B0604020202020204" pitchFamily="34" charset="0"/>
              </a:rPr>
            </a:br>
            <a:r>
              <a:rPr lang="it-IT" sz="2800" dirty="0" smtClean="0">
                <a:solidFill>
                  <a:srgbClr val="C00000"/>
                </a:solidFill>
                <a:latin typeface="Arial" panose="020B0604020202020204" pitchFamily="34" charset="0"/>
                <a:cs typeface="Arial" panose="020B0604020202020204" pitchFamily="34" charset="0"/>
              </a:rPr>
              <a:t>- Attività </a:t>
            </a:r>
            <a:r>
              <a:rPr lang="it-IT" sz="2800" dirty="0">
                <a:solidFill>
                  <a:srgbClr val="C00000"/>
                </a:solidFill>
                <a:latin typeface="Arial" panose="020B0604020202020204" pitchFamily="34" charset="0"/>
                <a:cs typeface="Arial" panose="020B0604020202020204" pitchFamily="34" charset="0"/>
              </a:rPr>
              <a:t>di controllo del territorio….in particolare servizi di controllo agli ingressi ai luoghi aperti al pubblico dove si tengono locali di pubblico spettacolo e trattenimento;</a:t>
            </a:r>
            <a:br>
              <a:rPr lang="it-IT" sz="2800" dirty="0">
                <a:solidFill>
                  <a:srgbClr val="C00000"/>
                </a:solidFill>
                <a:latin typeface="Arial" panose="020B0604020202020204" pitchFamily="34" charset="0"/>
                <a:cs typeface="Arial" panose="020B0604020202020204" pitchFamily="34" charset="0"/>
              </a:rPr>
            </a:br>
            <a:r>
              <a:rPr lang="it-IT" sz="2800" dirty="0">
                <a:solidFill>
                  <a:srgbClr val="C00000"/>
                </a:solidFill>
                <a:latin typeface="Arial" panose="020B0604020202020204" pitchFamily="34" charset="0"/>
                <a:cs typeface="Arial" panose="020B0604020202020204" pitchFamily="34" charset="0"/>
              </a:rPr>
              <a:t>- servizi di vigilanza ed osservazione;</a:t>
            </a:r>
            <a:br>
              <a:rPr lang="it-IT" sz="2800" dirty="0">
                <a:solidFill>
                  <a:srgbClr val="C00000"/>
                </a:solidFill>
                <a:latin typeface="Arial" panose="020B0604020202020204" pitchFamily="34" charset="0"/>
                <a:cs typeface="Arial" panose="020B0604020202020204" pitchFamily="34" charset="0"/>
              </a:rPr>
            </a:br>
            <a:r>
              <a:rPr lang="it-IT" sz="2800" dirty="0" smtClean="0">
                <a:solidFill>
                  <a:srgbClr val="C00000"/>
                </a:solidFill>
                <a:latin typeface="Arial" panose="020B0604020202020204" pitchFamily="34" charset="0"/>
                <a:cs typeface="Arial" panose="020B0604020202020204" pitchFamily="34" charset="0"/>
              </a:rPr>
              <a:t>- protezione </a:t>
            </a:r>
            <a:r>
              <a:rPr lang="it-IT" sz="2800" dirty="0">
                <a:solidFill>
                  <a:srgbClr val="C00000"/>
                </a:solidFill>
                <a:latin typeface="Arial" panose="020B0604020202020204" pitchFamily="34" charset="0"/>
                <a:cs typeface="Arial" panose="020B0604020202020204" pitchFamily="34" charset="0"/>
              </a:rPr>
              <a:t>delle aree interessante dall’evento mediante controlli e bonifiche;</a:t>
            </a:r>
            <a:br>
              <a:rPr lang="it-IT" sz="2800" dirty="0">
                <a:solidFill>
                  <a:srgbClr val="C00000"/>
                </a:solidFill>
                <a:latin typeface="Arial" panose="020B0604020202020204" pitchFamily="34" charset="0"/>
                <a:cs typeface="Arial" panose="020B0604020202020204" pitchFamily="34" charset="0"/>
              </a:rPr>
            </a:br>
            <a:r>
              <a:rPr lang="it-IT" sz="2800" dirty="0">
                <a:solidFill>
                  <a:srgbClr val="C00000"/>
                </a:solidFill>
                <a:latin typeface="Arial" panose="020B0604020202020204" pitchFamily="34" charset="0"/>
                <a:cs typeface="Arial" panose="020B0604020202020204" pitchFamily="34" charset="0"/>
              </a:rPr>
              <a:t>- controlli nelle aree di rispetto e/o prefiltraggio;</a:t>
            </a:r>
            <a:br>
              <a:rPr lang="it-IT" sz="2800" dirty="0">
                <a:solidFill>
                  <a:srgbClr val="C00000"/>
                </a:solidFill>
                <a:latin typeface="Arial" panose="020B0604020202020204" pitchFamily="34" charset="0"/>
                <a:cs typeface="Arial" panose="020B0604020202020204" pitchFamily="34" charset="0"/>
              </a:rPr>
            </a:br>
            <a:r>
              <a:rPr lang="it-IT" sz="2800" dirty="0" smtClean="0">
                <a:solidFill>
                  <a:srgbClr val="C00000"/>
                </a:solidFill>
                <a:latin typeface="Arial" panose="020B0604020202020204" pitchFamily="34" charset="0"/>
                <a:cs typeface="Arial" panose="020B0604020202020204" pitchFamily="34" charset="0"/>
              </a:rPr>
              <a:t>- adozione </a:t>
            </a:r>
            <a:r>
              <a:rPr lang="it-IT" sz="2800" dirty="0">
                <a:solidFill>
                  <a:srgbClr val="C00000"/>
                </a:solidFill>
                <a:latin typeface="Arial" panose="020B0604020202020204" pitchFamily="34" charset="0"/>
                <a:cs typeface="Arial" panose="020B0604020202020204" pitchFamily="34" charset="0"/>
              </a:rPr>
              <a:t>di impedimenti fisici al transito dei veicoli (</a:t>
            </a:r>
            <a:r>
              <a:rPr lang="it-IT" sz="2800" dirty="0" smtClean="0">
                <a:solidFill>
                  <a:srgbClr val="C00000"/>
                </a:solidFill>
                <a:latin typeface="Arial" panose="020B0604020202020204" pitchFamily="34" charset="0"/>
                <a:cs typeface="Arial" panose="020B0604020202020204" pitchFamily="34" charset="0"/>
              </a:rPr>
              <a:t>blocchi).</a:t>
            </a:r>
            <a:endParaRPr lang="it-IT"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6471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7DFCA5B-8340-4B31-9D0F-F5B50E24C2DB}"/>
              </a:ext>
            </a:extLst>
          </p:cNvPr>
          <p:cNvSpPr>
            <a:spLocks noGrp="1"/>
          </p:cNvSpPr>
          <p:nvPr>
            <p:ph type="title"/>
          </p:nvPr>
        </p:nvSpPr>
        <p:spPr>
          <a:xfrm>
            <a:off x="2014150" y="778476"/>
            <a:ext cx="9354065" cy="5350475"/>
          </a:xfrm>
        </p:spPr>
        <p:txBody>
          <a:bodyPr>
            <a:normAutofit fontScale="90000"/>
          </a:bodyPr>
          <a:lstStyle/>
          <a:p>
            <a:r>
              <a:rPr lang="it-IT" sz="1800" dirty="0" smtClean="0">
                <a:solidFill>
                  <a:schemeClr val="tx1"/>
                </a:solidFill>
                <a:latin typeface="Tempus Sans ITC" panose="04020404030D07020202" pitchFamily="82" charset="0"/>
                <a:ea typeface="Tahoma" panose="020B0604030504040204" pitchFamily="34" charset="0"/>
                <a:cs typeface="Tahoma" panose="020B0604030504040204" pitchFamily="34" charset="0"/>
              </a:rPr>
              <a:t/>
            </a:r>
            <a:br>
              <a:rPr lang="it-IT" sz="1800" dirty="0" smtClean="0">
                <a:solidFill>
                  <a:schemeClr val="tx1"/>
                </a:solidFill>
                <a:latin typeface="Tempus Sans ITC" panose="04020404030D07020202" pitchFamily="82" charset="0"/>
                <a:ea typeface="Tahoma" panose="020B0604030504040204" pitchFamily="34" charset="0"/>
                <a:cs typeface="Tahoma" panose="020B0604030504040204" pitchFamily="34" charset="0"/>
              </a:rPr>
            </a:br>
            <a:r>
              <a:rPr lang="it-IT" sz="2400" dirty="0" smtClean="0">
                <a:solidFill>
                  <a:schemeClr val="tx1"/>
                </a:solidFill>
                <a:latin typeface="Arial Rounded MT Bold" panose="020F0704030504030204" pitchFamily="34" charset="0"/>
                <a:ea typeface="Tahoma" panose="020B0604030504040204" pitchFamily="34" charset="0"/>
                <a:cs typeface="Tahoma" panose="020B0604030504040204" pitchFamily="34" charset="0"/>
              </a:rPr>
              <a:t>Tali </a:t>
            </a: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disposizioni sono frutto del diffondersi in Europa di attentanti di matrice terroristica, che hanno comportato un cambiamento nell’approccio della gestione </a:t>
            </a:r>
            <a:r>
              <a:rPr lang="it-IT" sz="2400" dirty="0" smtClean="0">
                <a:solidFill>
                  <a:schemeClr val="tx1"/>
                </a:solidFill>
                <a:latin typeface="Arial Rounded MT Bold" panose="020F0704030504030204" pitchFamily="34" charset="0"/>
                <a:ea typeface="Tahoma" panose="020B0604030504040204" pitchFamily="34" charset="0"/>
                <a:cs typeface="Tahoma" panose="020B0604030504040204" pitchFamily="34" charset="0"/>
              </a:rPr>
              <a:t>di </a:t>
            </a: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eventi che prevedono </a:t>
            </a:r>
            <a:r>
              <a:rPr lang="it-IT" sz="2400" dirty="0" smtClean="0">
                <a:solidFill>
                  <a:schemeClr val="tx1"/>
                </a:solidFill>
                <a:latin typeface="Arial Rounded MT Bold" panose="020F0704030504030204" pitchFamily="34" charset="0"/>
                <a:ea typeface="Tahoma" panose="020B0604030504040204" pitchFamily="34" charset="0"/>
                <a:cs typeface="Tahoma" panose="020B0604030504040204" pitchFamily="34" charset="0"/>
              </a:rPr>
              <a:t>affollamenti </a:t>
            </a: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di persone su suolo pubblico.</a:t>
            </a:r>
            <a:b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b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
            </a:r>
            <a:b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b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Es. TORINO 03 giugno 2017 proiezione della partita di calcio della finale </a:t>
            </a:r>
            <a:r>
              <a:rPr lang="it-IT" sz="2400" dirty="0" smtClean="0">
                <a:solidFill>
                  <a:schemeClr val="tx1"/>
                </a:solidFill>
                <a:latin typeface="Arial Rounded MT Bold" panose="020F0704030504030204" pitchFamily="34" charset="0"/>
                <a:ea typeface="Tahoma" panose="020B0604030504040204" pitchFamily="34" charset="0"/>
                <a:cs typeface="Tahoma" panose="020B0604030504040204" pitchFamily="34" charset="0"/>
              </a:rPr>
              <a:t>Champions </a:t>
            </a: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League in Piazza San Carlo (1 morto e </a:t>
            </a:r>
            <a:r>
              <a:rPr lang="it-IT" sz="2400" dirty="0" smtClean="0">
                <a:solidFill>
                  <a:schemeClr val="tx1"/>
                </a:solidFill>
                <a:latin typeface="Arial Rounded MT Bold" panose="020F0704030504030204" pitchFamily="34" charset="0"/>
                <a:ea typeface="Tahoma" panose="020B0604030504040204" pitchFamily="34" charset="0"/>
                <a:cs typeface="Tahoma" panose="020B0604030504040204" pitchFamily="34" charset="0"/>
              </a:rPr>
              <a:t>1,526 feriti</a:t>
            </a: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a:t>
            </a:r>
            <a:b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b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
            </a:r>
            <a:b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b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Tutto questo si riassume in un concetto di base</a:t>
            </a:r>
            <a:r>
              <a:rPr lang="it-IT" sz="2400" dirty="0" smtClean="0">
                <a:solidFill>
                  <a:schemeClr val="tx1"/>
                </a:solidFill>
                <a:latin typeface="Arial Rounded MT Bold" panose="020F0704030504030204" pitchFamily="34" charset="0"/>
                <a:ea typeface="Tahoma" panose="020B0604030504040204" pitchFamily="34" charset="0"/>
                <a:cs typeface="Tahoma" panose="020B0604030504040204" pitchFamily="34" charset="0"/>
              </a:rPr>
              <a:t>:                </a:t>
            </a: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
            </a:r>
            <a:b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br>
            <a: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
            </a:r>
            <a:br>
              <a:rPr lang="it-IT" sz="2400" dirty="0">
                <a:solidFill>
                  <a:schemeClr val="tx1"/>
                </a:solidFill>
                <a:latin typeface="Arial Rounded MT Bold" panose="020F0704030504030204" pitchFamily="34" charset="0"/>
                <a:ea typeface="Tahoma" panose="020B0604030504040204" pitchFamily="34" charset="0"/>
                <a:cs typeface="Tahoma" panose="020B0604030504040204" pitchFamily="34" charset="0"/>
              </a:rPr>
            </a:br>
            <a:r>
              <a:rPr lang="it-IT" sz="2400" u="sng"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ADEMPIMENTI RIGUARDANTI LE MISURE DI SAFETY DA </a:t>
            </a:r>
            <a:r>
              <a:rPr lang="it-IT" sz="2400" u="sng" dirty="0" smtClean="0">
                <a:solidFill>
                  <a:schemeClr val="tx1"/>
                </a:solidFill>
                <a:latin typeface="Arial Rounded MT Bold" panose="020F0704030504030204" pitchFamily="34" charset="0"/>
                <a:ea typeface="Tahoma" panose="020B0604030504040204" pitchFamily="34" charset="0"/>
                <a:cs typeface="Tahoma" panose="020B0604030504040204" pitchFamily="34" charset="0"/>
              </a:rPr>
              <a:t>ORGANIZZARE </a:t>
            </a:r>
            <a:r>
              <a:rPr lang="it-IT" sz="2400" u="sng" dirty="0">
                <a:solidFill>
                  <a:schemeClr val="tx1"/>
                </a:solidFill>
                <a:latin typeface="Arial Rounded MT Bold" panose="020F0704030504030204" pitchFamily="34" charset="0"/>
                <a:ea typeface="Tahoma" panose="020B0604030504040204" pitchFamily="34" charset="0"/>
                <a:cs typeface="Tahoma" panose="020B0604030504040204" pitchFamily="34" charset="0"/>
              </a:rPr>
              <a:t>CHE SI CONCRETIZZANO NELLA PREDISPOSIZIONE DI UN PIANO DI SICUREZZA ED EVACUAZIONE che dovrà essere CALIBRATO all’entità dell’evento.</a:t>
            </a:r>
          </a:p>
        </p:txBody>
      </p:sp>
    </p:spTree>
    <p:extLst>
      <p:ext uri="{BB962C8B-B14F-4D97-AF65-F5344CB8AC3E}">
        <p14:creationId xmlns:p14="http://schemas.microsoft.com/office/powerpoint/2010/main" val="88147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34856FB-6035-4196-8704-F675B20D59EE}"/>
              </a:ext>
            </a:extLst>
          </p:cNvPr>
          <p:cNvSpPr>
            <a:spLocks noGrp="1"/>
          </p:cNvSpPr>
          <p:nvPr>
            <p:ph type="ctrTitle"/>
          </p:nvPr>
        </p:nvSpPr>
        <p:spPr>
          <a:xfrm>
            <a:off x="1507067" y="570451"/>
            <a:ext cx="7766936" cy="629175"/>
          </a:xfrm>
        </p:spPr>
        <p:txBody>
          <a:bodyPr>
            <a:normAutofit fontScale="90000"/>
          </a:bodyPr>
          <a:lstStyle/>
          <a:p>
            <a:pPr algn="ctr"/>
            <a:r>
              <a:rPr lang="it-IT" sz="3200" dirty="0">
                <a:solidFill>
                  <a:schemeClr val="tx1"/>
                </a:solidFill>
                <a:latin typeface="Arial Rounded MT Bold" panose="020F0704030504030204" pitchFamily="34" charset="0"/>
              </a:rPr>
              <a:t>Direttiva del Capo della Polizia Gabrielli</a:t>
            </a:r>
            <a:r>
              <a:rPr lang="it-IT" sz="3200" dirty="0">
                <a:solidFill>
                  <a:schemeClr val="tx1"/>
                </a:solidFill>
                <a:latin typeface="Tempus Sans ITC" panose="04020404030D07020202" pitchFamily="82" charset="0"/>
              </a:rPr>
              <a:t> </a:t>
            </a:r>
          </a:p>
        </p:txBody>
      </p:sp>
      <p:sp>
        <p:nvSpPr>
          <p:cNvPr id="3" name="Sottotitolo 2">
            <a:extLst>
              <a:ext uri="{FF2B5EF4-FFF2-40B4-BE49-F238E27FC236}">
                <a16:creationId xmlns="" xmlns:a16="http://schemas.microsoft.com/office/drawing/2014/main" id="{B15ED4EA-26C9-4133-8ABD-6C28A3B13D7F}"/>
              </a:ext>
            </a:extLst>
          </p:cNvPr>
          <p:cNvSpPr>
            <a:spLocks noGrp="1"/>
          </p:cNvSpPr>
          <p:nvPr>
            <p:ph type="subTitle" idx="1"/>
          </p:nvPr>
        </p:nvSpPr>
        <p:spPr>
          <a:xfrm>
            <a:off x="1804085" y="1322173"/>
            <a:ext cx="8896865" cy="4930346"/>
          </a:xfrm>
        </p:spPr>
        <p:txBody>
          <a:bodyPr>
            <a:noAutofit/>
          </a:bodyPr>
          <a:lstStyle/>
          <a:p>
            <a:pPr marL="285750" indent="-285750" algn="l">
              <a:buFont typeface="Arial" panose="020B0604020202020204" pitchFamily="34" charset="0"/>
              <a:buChar char="•"/>
            </a:pPr>
            <a:endParaRPr lang="it-IT" sz="2000" dirty="0" smtClean="0">
              <a:solidFill>
                <a:srgbClr val="C00000"/>
              </a:solidFill>
              <a:latin typeface="Tempus Sans ITC" panose="04020404030D07020202" pitchFamily="82" charset="0"/>
            </a:endParaRPr>
          </a:p>
          <a:p>
            <a:pPr marL="285750" indent="-285750" algn="l">
              <a:buFont typeface="Arial" panose="020B0604020202020204" pitchFamily="34" charset="0"/>
              <a:buChar char="•"/>
            </a:pPr>
            <a:r>
              <a:rPr lang="it-IT" sz="2000" dirty="0" smtClean="0">
                <a:solidFill>
                  <a:srgbClr val="C00000"/>
                </a:solidFill>
                <a:latin typeface="Arial Rounded MT Bold" panose="020F0704030504030204" pitchFamily="34" charset="0"/>
              </a:rPr>
              <a:t>Processo </a:t>
            </a:r>
            <a:r>
              <a:rPr lang="it-IT" sz="2000" dirty="0">
                <a:solidFill>
                  <a:srgbClr val="C00000"/>
                </a:solidFill>
                <a:latin typeface="Arial Rounded MT Bold" panose="020F0704030504030204" pitchFamily="34" charset="0"/>
              </a:rPr>
              <a:t>di governo e gestione delle pubbliche manifestazioni </a:t>
            </a:r>
            <a:r>
              <a:rPr lang="it-IT" sz="2000" dirty="0" smtClean="0">
                <a:solidFill>
                  <a:srgbClr val="C00000"/>
                </a:solidFill>
                <a:latin typeface="Arial Rounded MT Bold" panose="020F0704030504030204" pitchFamily="34" charset="0"/>
              </a:rPr>
              <a:t> – </a:t>
            </a:r>
            <a:r>
              <a:rPr lang="it-IT" sz="2000" dirty="0">
                <a:solidFill>
                  <a:srgbClr val="C00000"/>
                </a:solidFill>
                <a:latin typeface="Arial Rounded MT Bold" panose="020F0704030504030204" pitchFamily="34" charset="0"/>
              </a:rPr>
              <a:t>a</a:t>
            </a:r>
            <a:r>
              <a:rPr lang="it-IT" sz="2000" dirty="0" smtClean="0">
                <a:solidFill>
                  <a:srgbClr val="C00000"/>
                </a:solidFill>
                <a:latin typeface="Arial Rounded MT Bold" panose="020F0704030504030204" pitchFamily="34" charset="0"/>
              </a:rPr>
              <a:t>spetti </a:t>
            </a:r>
            <a:r>
              <a:rPr lang="it-IT" sz="2000" dirty="0">
                <a:solidFill>
                  <a:srgbClr val="C00000"/>
                </a:solidFill>
                <a:latin typeface="Arial Rounded MT Bold" panose="020F0704030504030204" pitchFamily="34" charset="0"/>
              </a:rPr>
              <a:t>di </a:t>
            </a:r>
            <a:r>
              <a:rPr lang="it-IT" sz="2000" dirty="0" smtClean="0">
                <a:solidFill>
                  <a:srgbClr val="C00000"/>
                </a:solidFill>
                <a:latin typeface="Arial Rounded MT Bold" panose="020F0704030504030204" pitchFamily="34" charset="0"/>
              </a:rPr>
              <a:t>SAFETY -  come </a:t>
            </a:r>
            <a:r>
              <a:rPr lang="it-IT" sz="2000" dirty="0">
                <a:solidFill>
                  <a:srgbClr val="C00000"/>
                </a:solidFill>
                <a:latin typeface="Arial Rounded MT Bold" panose="020F0704030504030204" pitchFamily="34" charset="0"/>
              </a:rPr>
              <a:t>i dispositivi e le misure strutturali a salvaguardia dell’incolumità delle persone </a:t>
            </a:r>
            <a:r>
              <a:rPr lang="it-IT" sz="2000" dirty="0" smtClean="0">
                <a:solidFill>
                  <a:srgbClr val="C00000"/>
                </a:solidFill>
                <a:latin typeface="Arial Rounded MT Bold" panose="020F0704030504030204" pitchFamily="34" charset="0"/>
              </a:rPr>
              <a:t> - </a:t>
            </a:r>
            <a:r>
              <a:rPr lang="it-IT" sz="2000" dirty="0">
                <a:solidFill>
                  <a:srgbClr val="C00000"/>
                </a:solidFill>
                <a:latin typeface="Arial Rounded MT Bold" panose="020F0704030504030204" pitchFamily="34" charset="0"/>
              </a:rPr>
              <a:t>e quelli </a:t>
            </a:r>
            <a:r>
              <a:rPr lang="it-IT" sz="2000" dirty="0" smtClean="0">
                <a:solidFill>
                  <a:srgbClr val="C00000"/>
                </a:solidFill>
                <a:latin typeface="Arial Rounded MT Bold" panose="020F0704030504030204" pitchFamily="34" charset="0"/>
              </a:rPr>
              <a:t>di SECURITY -  come </a:t>
            </a:r>
            <a:r>
              <a:rPr lang="it-IT" sz="2000" dirty="0">
                <a:solidFill>
                  <a:srgbClr val="C00000"/>
                </a:solidFill>
                <a:latin typeface="Arial Rounded MT Bold" panose="020F0704030504030204" pitchFamily="34" charset="0"/>
              </a:rPr>
              <a:t>i servizi di ordine e sicurezza </a:t>
            </a:r>
            <a:r>
              <a:rPr lang="it-IT" sz="2000" dirty="0" smtClean="0">
                <a:solidFill>
                  <a:srgbClr val="C00000"/>
                </a:solidFill>
                <a:latin typeface="Arial Rounded MT Bold" panose="020F0704030504030204" pitchFamily="34" charset="0"/>
              </a:rPr>
              <a:t>pubblica;</a:t>
            </a:r>
            <a:endParaRPr lang="it-IT" sz="2000" dirty="0">
              <a:solidFill>
                <a:srgbClr val="C00000"/>
              </a:solidFill>
              <a:latin typeface="Arial Rounded MT Bold" panose="020F0704030504030204" pitchFamily="34" charset="0"/>
            </a:endParaRPr>
          </a:p>
          <a:p>
            <a:pPr marL="285750" indent="-285750" algn="l">
              <a:buFont typeface="Arial" panose="020B0604020202020204" pitchFamily="34" charset="0"/>
              <a:buChar char="•"/>
            </a:pPr>
            <a:r>
              <a:rPr lang="it-IT" sz="2000" dirty="0">
                <a:solidFill>
                  <a:srgbClr val="C00000"/>
                </a:solidFill>
                <a:latin typeface="Arial Rounded MT Bold" panose="020F0704030504030204" pitchFamily="34" charset="0"/>
              </a:rPr>
              <a:t>Fatte salve le competenze degli organismi previsti dalla normativa di settore quali CPV – CPCV – VVFF – C.O.C. – C.O.M. – </a:t>
            </a:r>
            <a:r>
              <a:rPr lang="it-IT" sz="2000" dirty="0" smtClean="0">
                <a:solidFill>
                  <a:srgbClr val="C00000"/>
                </a:solidFill>
                <a:latin typeface="Arial Rounded MT Bold" panose="020F0704030504030204" pitchFamily="34" charset="0"/>
              </a:rPr>
              <a:t>C.C.S. – etc...;</a:t>
            </a:r>
            <a:endParaRPr lang="it-IT" sz="2000" dirty="0">
              <a:solidFill>
                <a:srgbClr val="C00000"/>
              </a:solidFill>
              <a:latin typeface="Arial Rounded MT Bold" panose="020F0704030504030204" pitchFamily="34" charset="0"/>
            </a:endParaRPr>
          </a:p>
          <a:p>
            <a:pPr marL="285750" indent="-285750" algn="l">
              <a:buFont typeface="Arial" panose="020B0604020202020204" pitchFamily="34" charset="0"/>
              <a:buChar char="•"/>
            </a:pPr>
            <a:r>
              <a:rPr lang="it-IT" sz="2000" dirty="0">
                <a:solidFill>
                  <a:srgbClr val="C00000"/>
                </a:solidFill>
                <a:latin typeface="Arial Rounded MT Bold" panose="020F0704030504030204" pitchFamily="34" charset="0"/>
              </a:rPr>
              <a:t>Nel quadro descritto assume un Ruolo fondamentale il Comitato dell’Ordine e la Sicurezza Pubblica, per l’analisi delle distinte pianificazioni di </a:t>
            </a:r>
            <a:r>
              <a:rPr lang="it-IT" sz="2000" dirty="0" smtClean="0">
                <a:solidFill>
                  <a:srgbClr val="C00000"/>
                </a:solidFill>
                <a:latin typeface="Arial Rounded MT Bold" panose="020F0704030504030204" pitchFamily="34" charset="0"/>
              </a:rPr>
              <a:t>intervento;</a:t>
            </a:r>
            <a:endParaRPr lang="it-IT" sz="2000" dirty="0">
              <a:solidFill>
                <a:srgbClr val="C00000"/>
              </a:solidFill>
              <a:latin typeface="Arial Rounded MT Bold" panose="020F0704030504030204" pitchFamily="34" charset="0"/>
            </a:endParaRPr>
          </a:p>
          <a:p>
            <a:pPr marL="285750" indent="-285750" algn="l">
              <a:buFont typeface="Arial" panose="020B0604020202020204" pitchFamily="34" charset="0"/>
              <a:buChar char="•"/>
            </a:pPr>
            <a:r>
              <a:rPr lang="it-IT" sz="2000" dirty="0">
                <a:solidFill>
                  <a:srgbClr val="C00000"/>
                </a:solidFill>
                <a:latin typeface="Arial Rounded MT Bold" panose="020F0704030504030204" pitchFamily="34" charset="0"/>
              </a:rPr>
              <a:t>La sintesi delle iniziative da adottare anche con il concorso degli operatori di polizia locale secondo modelli di PREVENZIONE COLLABORATIVA per la vigilanza attiva delle aree </a:t>
            </a:r>
            <a:r>
              <a:rPr lang="it-IT" sz="2000" dirty="0" smtClean="0">
                <a:solidFill>
                  <a:srgbClr val="C00000"/>
                </a:solidFill>
                <a:latin typeface="Arial Rounded MT Bold" panose="020F0704030504030204" pitchFamily="34" charset="0"/>
              </a:rPr>
              <a:t>urbane;</a:t>
            </a:r>
            <a:endParaRPr lang="it-IT" sz="2000" dirty="0">
              <a:solidFill>
                <a:srgbClr val="C00000"/>
              </a:solidFill>
              <a:latin typeface="Arial Rounded MT Bold" panose="020F0704030504030204" pitchFamily="34" charset="0"/>
            </a:endParaRPr>
          </a:p>
        </p:txBody>
      </p:sp>
    </p:spTree>
    <p:extLst>
      <p:ext uri="{BB962C8B-B14F-4D97-AF65-F5344CB8AC3E}">
        <p14:creationId xmlns:p14="http://schemas.microsoft.com/office/powerpoint/2010/main" val="3293788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EF0C809-BBD6-4E20-BB49-845C69AF73E8}"/>
              </a:ext>
            </a:extLst>
          </p:cNvPr>
          <p:cNvSpPr>
            <a:spLocks noGrp="1"/>
          </p:cNvSpPr>
          <p:nvPr>
            <p:ph type="title"/>
          </p:nvPr>
        </p:nvSpPr>
        <p:spPr>
          <a:xfrm>
            <a:off x="677335" y="609600"/>
            <a:ext cx="10740308" cy="439024"/>
          </a:xfrm>
        </p:spPr>
        <p:txBody>
          <a:bodyPr>
            <a:noAutofit/>
          </a:bodyPr>
          <a:lstStyle/>
          <a:p>
            <a:pPr algn="ctr"/>
            <a:r>
              <a:rPr lang="it-IT" sz="2400" b="1" u="sng" dirty="0">
                <a:solidFill>
                  <a:schemeClr val="tx1"/>
                </a:solidFill>
                <a:latin typeface="Arial Rounded MT Bold" panose="020F0704030504030204" pitchFamily="34" charset="0"/>
              </a:rPr>
              <a:t>Adempimenti direttiva Gabrielli:</a:t>
            </a:r>
          </a:p>
        </p:txBody>
      </p:sp>
      <p:sp>
        <p:nvSpPr>
          <p:cNvPr id="3" name="Segnaposto testo 2">
            <a:extLst>
              <a:ext uri="{FF2B5EF4-FFF2-40B4-BE49-F238E27FC236}">
                <a16:creationId xmlns="" xmlns:a16="http://schemas.microsoft.com/office/drawing/2014/main" id="{E85F6B4D-AF28-438E-B800-27FC1FF6B783}"/>
              </a:ext>
            </a:extLst>
          </p:cNvPr>
          <p:cNvSpPr>
            <a:spLocks noGrp="1"/>
          </p:cNvSpPr>
          <p:nvPr>
            <p:ph type="body" idx="1"/>
          </p:nvPr>
        </p:nvSpPr>
        <p:spPr>
          <a:xfrm>
            <a:off x="1507524" y="1359242"/>
            <a:ext cx="9662983" cy="4843849"/>
          </a:xfrm>
        </p:spPr>
        <p:txBody>
          <a:bodyPr>
            <a:normAutofit/>
          </a:bodyPr>
          <a:lstStyle/>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Capienza delle aree di svolgimento dell’evento, con la valutazione del massimo affollamento possibile;</a:t>
            </a: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Percorsi separati di accesso all’area e di deflusso del pubblico e con indicazione dei varchi;</a:t>
            </a: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Piani di emergenza e di evacuazione, ed approntamento di mezzi antincendio;</a:t>
            </a: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Suddivisione in settori dell’area di </a:t>
            </a:r>
            <a:r>
              <a:rPr lang="it-IT" dirty="0" smtClean="0">
                <a:solidFill>
                  <a:schemeClr val="tx1"/>
                </a:solidFill>
                <a:latin typeface="Arial" panose="020B0604020202020204" pitchFamily="34" charset="0"/>
                <a:cs typeface="Arial" panose="020B0604020202020204" pitchFamily="34" charset="0"/>
              </a:rPr>
              <a:t>affollamento, </a:t>
            </a:r>
            <a:r>
              <a:rPr lang="it-IT" dirty="0">
                <a:solidFill>
                  <a:schemeClr val="tx1"/>
                </a:solidFill>
                <a:latin typeface="Arial" panose="020B0604020202020204" pitchFamily="34" charset="0"/>
                <a:cs typeface="Arial" panose="020B0604020202020204" pitchFamily="34" charset="0"/>
              </a:rPr>
              <a:t>con previsione di corridoi per gli interventi di soccorso in emergenza;</a:t>
            </a: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Piano di impiego di un adeguato numero di operatori formati con compiti di </a:t>
            </a:r>
            <a:r>
              <a:rPr lang="it-IT" dirty="0" smtClean="0">
                <a:solidFill>
                  <a:schemeClr val="tx1"/>
                </a:solidFill>
                <a:latin typeface="Arial" panose="020B0604020202020204" pitchFamily="34" charset="0"/>
                <a:cs typeface="Arial" panose="020B0604020202020204" pitchFamily="34" charset="0"/>
              </a:rPr>
              <a:t>accoglimento;</a:t>
            </a:r>
            <a:endParaRPr lang="it-IT"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Spazi di soccorso, raggiungibili dai mezzi di </a:t>
            </a:r>
            <a:r>
              <a:rPr lang="it-IT" dirty="0" smtClean="0">
                <a:solidFill>
                  <a:schemeClr val="tx1"/>
                </a:solidFill>
                <a:latin typeface="Arial" panose="020B0604020202020204" pitchFamily="34" charset="0"/>
                <a:cs typeface="Arial" panose="020B0604020202020204" pitchFamily="34" charset="0"/>
              </a:rPr>
              <a:t>assistenza;</a:t>
            </a:r>
            <a:endParaRPr lang="it-IT"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Spazi e servizi di supporto </a:t>
            </a:r>
            <a:r>
              <a:rPr lang="it-IT" dirty="0" smtClean="0">
                <a:solidFill>
                  <a:schemeClr val="tx1"/>
                </a:solidFill>
                <a:latin typeface="Arial" panose="020B0604020202020204" pitchFamily="34" charset="0"/>
                <a:cs typeface="Arial" panose="020B0604020202020204" pitchFamily="34" charset="0"/>
              </a:rPr>
              <a:t>accessori;</a:t>
            </a:r>
            <a:endParaRPr lang="it-IT"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Previsione e cura della componente dell’emergenza ed urgenza </a:t>
            </a:r>
            <a:r>
              <a:rPr lang="it-IT" dirty="0" smtClean="0">
                <a:solidFill>
                  <a:schemeClr val="tx1"/>
                </a:solidFill>
                <a:latin typeface="Arial" panose="020B0604020202020204" pitchFamily="34" charset="0"/>
                <a:cs typeface="Arial" panose="020B0604020202020204" pitchFamily="34" charset="0"/>
              </a:rPr>
              <a:t>sanitaria;</a:t>
            </a:r>
            <a:endParaRPr lang="it-IT"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Presenza di un impianto di diffusione sonora e/o </a:t>
            </a:r>
            <a:r>
              <a:rPr lang="it-IT" dirty="0" smtClean="0">
                <a:solidFill>
                  <a:schemeClr val="tx1"/>
                </a:solidFill>
                <a:latin typeface="Arial" panose="020B0604020202020204" pitchFamily="34" charset="0"/>
                <a:cs typeface="Arial" panose="020B0604020202020204" pitchFamily="34" charset="0"/>
              </a:rPr>
              <a:t>visiva;</a:t>
            </a:r>
            <a:endParaRPr lang="it-IT"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Possibile divieto di vendita di alcolici e altre bevande in bottiglie di </a:t>
            </a:r>
            <a:r>
              <a:rPr lang="it-IT" dirty="0" smtClean="0">
                <a:solidFill>
                  <a:schemeClr val="tx1"/>
                </a:solidFill>
                <a:latin typeface="Arial" panose="020B0604020202020204" pitchFamily="34" charset="0"/>
                <a:cs typeface="Arial" panose="020B0604020202020204" pitchFamily="34" charset="0"/>
              </a:rPr>
              <a:t>vetro.</a:t>
            </a:r>
            <a:endParaRPr lang="it-IT"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9433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E94A804-ADFD-4E8C-9081-BFF504FAD6B1}"/>
              </a:ext>
            </a:extLst>
          </p:cNvPr>
          <p:cNvSpPr>
            <a:spLocks noGrp="1"/>
          </p:cNvSpPr>
          <p:nvPr>
            <p:ph type="title"/>
          </p:nvPr>
        </p:nvSpPr>
        <p:spPr>
          <a:xfrm>
            <a:off x="2100648" y="864973"/>
            <a:ext cx="8995720" cy="5334492"/>
          </a:xfrm>
        </p:spPr>
        <p:txBody>
          <a:bodyPr>
            <a:normAutofit/>
          </a:bodyPr>
          <a:lstStyle/>
          <a:p>
            <a:pPr algn="ctr"/>
            <a:r>
              <a:rPr lang="it-IT" sz="3300" dirty="0">
                <a:solidFill>
                  <a:schemeClr val="tx1"/>
                </a:solidFill>
                <a:latin typeface="Arial Rounded MT Bold" panose="020F0704030504030204" pitchFamily="34" charset="0"/>
              </a:rPr>
              <a:t>L’aspetto più rilevante ed incisivo della Circolare, anche dal punto di vista delle responsabilità, è sicuramente la precisazione che l’adozione delle </a:t>
            </a:r>
            <a:r>
              <a:rPr lang="it-IT" sz="3300" u="sng" dirty="0">
                <a:solidFill>
                  <a:schemeClr val="tx1"/>
                </a:solidFill>
                <a:effectLst>
                  <a:outerShdw blurRad="38100" dist="38100" dir="2700000" algn="tl">
                    <a:srgbClr val="000000">
                      <a:alpha val="43137"/>
                    </a:srgbClr>
                  </a:outerShdw>
                </a:effectLst>
                <a:latin typeface="Arial Rounded MT Bold" panose="020F0704030504030204" pitchFamily="34" charset="0"/>
              </a:rPr>
              <a:t>misure di</a:t>
            </a:r>
            <a:r>
              <a:rPr lang="it-IT" sz="3300" dirty="0">
                <a:solidFill>
                  <a:schemeClr val="tx1"/>
                </a:solidFill>
                <a:latin typeface="Arial Rounded MT Bold" panose="020F0704030504030204" pitchFamily="34" charset="0"/>
              </a:rPr>
              <a:t> </a:t>
            </a:r>
            <a:r>
              <a:rPr lang="it-IT" sz="3300" u="sng" dirty="0">
                <a:solidFill>
                  <a:schemeClr val="tx1"/>
                </a:solidFill>
                <a:effectLst>
                  <a:outerShdw blurRad="38100" dist="38100" dir="2700000" algn="tl">
                    <a:srgbClr val="000000">
                      <a:alpha val="43137"/>
                    </a:srgbClr>
                  </a:outerShdw>
                </a:effectLst>
                <a:latin typeface="Arial Rounded MT Bold" panose="020F0704030504030204" pitchFamily="34" charset="0"/>
              </a:rPr>
              <a:t>safety e di security</a:t>
            </a:r>
            <a:r>
              <a:rPr lang="it-IT" sz="3300" dirty="0">
                <a:solidFill>
                  <a:schemeClr val="tx1"/>
                </a:solidFill>
                <a:effectLst>
                  <a:outerShdw blurRad="38100" dist="38100" dir="2700000" algn="tl">
                    <a:srgbClr val="000000">
                      <a:alpha val="43137"/>
                    </a:srgbClr>
                  </a:outerShdw>
                </a:effectLst>
                <a:latin typeface="Arial Rounded MT Bold" panose="020F0704030504030204" pitchFamily="34" charset="0"/>
              </a:rPr>
              <a:t> </a:t>
            </a:r>
            <a:r>
              <a:rPr lang="it-IT" sz="3300" dirty="0">
                <a:solidFill>
                  <a:schemeClr val="tx1"/>
                </a:solidFill>
                <a:latin typeface="Arial Rounded MT Bold" panose="020F0704030504030204" pitchFamily="34" charset="0"/>
              </a:rPr>
              <a:t>costituiscono requisiti imprescindibili di sicurezza, </a:t>
            </a:r>
            <a:br>
              <a:rPr lang="it-IT" sz="3300" dirty="0">
                <a:solidFill>
                  <a:schemeClr val="tx1"/>
                </a:solidFill>
                <a:latin typeface="Arial Rounded MT Bold" panose="020F0704030504030204" pitchFamily="34" charset="0"/>
              </a:rPr>
            </a:br>
            <a:r>
              <a:rPr lang="it-IT" sz="3300" b="1" u="sng" dirty="0">
                <a:solidFill>
                  <a:schemeClr val="tx1"/>
                </a:solidFill>
                <a:latin typeface="Arial Rounded MT Bold" panose="020F0704030504030204" pitchFamily="34" charset="0"/>
              </a:rPr>
              <a:t>SENZA LE QUALI</a:t>
            </a:r>
            <a:r>
              <a:rPr lang="it-IT" sz="3300" b="1" dirty="0">
                <a:solidFill>
                  <a:schemeClr val="tx1"/>
                </a:solidFill>
                <a:latin typeface="Arial Rounded MT Bold" panose="020F0704030504030204" pitchFamily="34" charset="0"/>
              </a:rPr>
              <a:t>, </a:t>
            </a:r>
            <a:r>
              <a:rPr lang="it-IT" sz="3300" dirty="0">
                <a:solidFill>
                  <a:schemeClr val="tx1"/>
                </a:solidFill>
                <a:latin typeface="Arial Rounded MT Bold" panose="020F0704030504030204" pitchFamily="34" charset="0"/>
              </a:rPr>
              <a:t/>
            </a:r>
            <a:br>
              <a:rPr lang="it-IT" sz="3300" dirty="0">
                <a:solidFill>
                  <a:schemeClr val="tx1"/>
                </a:solidFill>
                <a:latin typeface="Arial Rounded MT Bold" panose="020F0704030504030204" pitchFamily="34" charset="0"/>
              </a:rPr>
            </a:br>
            <a:r>
              <a:rPr lang="it-IT" sz="3300" dirty="0">
                <a:solidFill>
                  <a:schemeClr val="tx1"/>
                </a:solidFill>
                <a:latin typeface="Arial Rounded MT Bold" panose="020F0704030504030204" pitchFamily="34" charset="0"/>
              </a:rPr>
              <a:t>le manifestazioni non potranno più  </a:t>
            </a:r>
            <a:r>
              <a:rPr lang="it-IT" sz="3300" dirty="0" smtClean="0">
                <a:solidFill>
                  <a:schemeClr val="tx1"/>
                </a:solidFill>
                <a:latin typeface="Arial Rounded MT Bold" panose="020F0704030504030204" pitchFamily="34" charset="0"/>
              </a:rPr>
              <a:t>svolgersi</a:t>
            </a:r>
            <a:endParaRPr lang="it-IT" sz="3300" dirty="0">
              <a:solidFill>
                <a:schemeClr val="tx1"/>
              </a:solidFill>
              <a:latin typeface="Arial Rounded MT Bold" panose="020F0704030504030204" pitchFamily="34" charset="0"/>
            </a:endParaRPr>
          </a:p>
        </p:txBody>
      </p:sp>
    </p:spTree>
    <p:extLst>
      <p:ext uri="{BB962C8B-B14F-4D97-AF65-F5344CB8AC3E}">
        <p14:creationId xmlns:p14="http://schemas.microsoft.com/office/powerpoint/2010/main" val="3687658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3587D16-9BD1-4851-9950-7937EA5B202E}"/>
              </a:ext>
            </a:extLst>
          </p:cNvPr>
          <p:cNvSpPr>
            <a:spLocks noGrp="1"/>
          </p:cNvSpPr>
          <p:nvPr>
            <p:ph type="title"/>
          </p:nvPr>
        </p:nvSpPr>
        <p:spPr>
          <a:xfrm>
            <a:off x="2187145" y="679623"/>
            <a:ext cx="8044249" cy="556054"/>
          </a:xfrm>
        </p:spPr>
        <p:txBody>
          <a:bodyPr>
            <a:normAutofit fontScale="90000"/>
          </a:bodyPr>
          <a:lstStyle/>
          <a:p>
            <a:pPr algn="ctr"/>
            <a:r>
              <a:rPr lang="it-IT" sz="3200" dirty="0">
                <a:solidFill>
                  <a:schemeClr val="tx1"/>
                </a:solidFill>
                <a:latin typeface="Arial Rounded MT Bold" panose="020F0704030504030204" pitchFamily="34" charset="0"/>
              </a:rPr>
              <a:t>Circolare Frattesi (VVFF)</a:t>
            </a:r>
          </a:p>
        </p:txBody>
      </p:sp>
      <p:sp>
        <p:nvSpPr>
          <p:cNvPr id="3" name="Segnaposto testo 2">
            <a:extLst>
              <a:ext uri="{FF2B5EF4-FFF2-40B4-BE49-F238E27FC236}">
                <a16:creationId xmlns="" xmlns:a16="http://schemas.microsoft.com/office/drawing/2014/main" id="{180BCB67-A229-4244-8627-6F81AD8A1886}"/>
              </a:ext>
            </a:extLst>
          </p:cNvPr>
          <p:cNvSpPr>
            <a:spLocks noGrp="1"/>
          </p:cNvSpPr>
          <p:nvPr>
            <p:ph type="body" idx="1"/>
          </p:nvPr>
        </p:nvSpPr>
        <p:spPr>
          <a:xfrm>
            <a:off x="1791730" y="1272746"/>
            <a:ext cx="9279923" cy="4975653"/>
          </a:xfrm>
        </p:spPr>
        <p:txBody>
          <a:bodyPr>
            <a:normAutofit/>
          </a:bodyPr>
          <a:lstStyle/>
          <a:p>
            <a:pPr marL="285750" indent="-285750">
              <a:buFont typeface="Wingdings" panose="05000000000000000000" pitchFamily="2" charset="2"/>
              <a:buChar char="v"/>
            </a:pPr>
            <a:r>
              <a:rPr lang="it-IT" sz="2000" dirty="0">
                <a:solidFill>
                  <a:schemeClr val="tx1"/>
                </a:solidFill>
                <a:latin typeface="Arial Rounded MT Bold" panose="020F0704030504030204" pitchFamily="34" charset="0"/>
              </a:rPr>
              <a:t>Possono corrispondere a manifestazioni di qualunque natura o finalità, a prescindere dalla loro riconducibilità o meno a quelle che involgono l’attivazione di competenze delle Commissioni Provinciali e Comunali di vigilanza sui pubblici </a:t>
            </a:r>
            <a:r>
              <a:rPr lang="it-IT" sz="2000" dirty="0" smtClean="0">
                <a:solidFill>
                  <a:schemeClr val="tx1"/>
                </a:solidFill>
                <a:latin typeface="Arial Rounded MT Bold" panose="020F0704030504030204" pitchFamily="34" charset="0"/>
              </a:rPr>
              <a:t>spettacoli.</a:t>
            </a:r>
            <a:endParaRPr lang="it-IT" sz="2000" dirty="0">
              <a:solidFill>
                <a:schemeClr val="tx1"/>
              </a:solidFill>
              <a:latin typeface="Arial Rounded MT Bold" panose="020F0704030504030204" pitchFamily="34" charset="0"/>
            </a:endParaRPr>
          </a:p>
          <a:p>
            <a:pPr marL="358775"/>
            <a:r>
              <a:rPr lang="it-IT" sz="2000" dirty="0">
                <a:solidFill>
                  <a:schemeClr val="tx1"/>
                </a:solidFill>
                <a:latin typeface="Arial Rounded MT Bold" panose="020F0704030504030204" pitchFamily="34" charset="0"/>
              </a:rPr>
              <a:t>N.B. </a:t>
            </a:r>
          </a:p>
          <a:p>
            <a:pPr marL="358775"/>
            <a:r>
              <a:rPr lang="it-IT" sz="2000" i="1" dirty="0">
                <a:solidFill>
                  <a:schemeClr val="tx1"/>
                </a:solidFill>
                <a:latin typeface="Arial Rounded MT Bold" panose="020F0704030504030204" pitchFamily="34" charset="0"/>
              </a:rPr>
              <a:t>Il campo di applicazione di tali disposizioni è ampio ed indefinito e va ad interessare qualsiasi evento «indipendentemente dalla loro tipologia ed </a:t>
            </a:r>
            <a:r>
              <a:rPr lang="it-IT" sz="2000" i="1" dirty="0" smtClean="0">
                <a:solidFill>
                  <a:schemeClr val="tx1"/>
                </a:solidFill>
                <a:latin typeface="Arial Rounded MT Bold" panose="020F0704030504030204" pitchFamily="34" charset="0"/>
              </a:rPr>
              <a:t>dall’affollamento»;</a:t>
            </a:r>
            <a:endParaRPr lang="it-IT" sz="2000" i="1" dirty="0">
              <a:solidFill>
                <a:schemeClr val="tx1"/>
              </a:solidFill>
              <a:latin typeface="Arial Rounded MT Bold" panose="020F0704030504030204" pitchFamily="34" charset="0"/>
            </a:endParaRPr>
          </a:p>
          <a:p>
            <a:pPr marL="358775"/>
            <a:r>
              <a:rPr lang="it-IT" sz="2000" i="1" dirty="0">
                <a:solidFill>
                  <a:schemeClr val="tx1"/>
                </a:solidFill>
                <a:latin typeface="Arial Rounded MT Bold" panose="020F0704030504030204" pitchFamily="34" charset="0"/>
              </a:rPr>
              <a:t>Con un approccio flessibile con una valutazione per ogni singolo evento tenuto conto del quadro complessivo dei rischi.</a:t>
            </a:r>
          </a:p>
          <a:p>
            <a:pPr marL="358775"/>
            <a:r>
              <a:rPr lang="it-IT" sz="2000" i="1" dirty="0">
                <a:solidFill>
                  <a:schemeClr val="tx1"/>
                </a:solidFill>
                <a:latin typeface="Arial Rounded MT Bold" panose="020F0704030504030204" pitchFamily="34" charset="0"/>
              </a:rPr>
              <a:t>Categorizzazione di massima tra manifestazioni di tipo statico e quelle di tipo </a:t>
            </a:r>
            <a:r>
              <a:rPr lang="it-IT" sz="2000" i="1" dirty="0" smtClean="0">
                <a:solidFill>
                  <a:schemeClr val="tx1"/>
                </a:solidFill>
                <a:latin typeface="Arial Rounded MT Bold" panose="020F0704030504030204" pitchFamily="34" charset="0"/>
              </a:rPr>
              <a:t>dinamico.</a:t>
            </a:r>
            <a:endParaRPr lang="it-IT" sz="2000" i="1" dirty="0">
              <a:solidFill>
                <a:schemeClr val="tx1"/>
              </a:solidFill>
              <a:latin typeface="Arial Rounded MT Bold" panose="020F0704030504030204" pitchFamily="34" charset="0"/>
            </a:endParaRPr>
          </a:p>
        </p:txBody>
      </p:sp>
    </p:spTree>
    <p:extLst>
      <p:ext uri="{BB962C8B-B14F-4D97-AF65-F5344CB8AC3E}">
        <p14:creationId xmlns:p14="http://schemas.microsoft.com/office/powerpoint/2010/main" val="3245135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A21CFC8-EBAF-4566-8788-F64FB7A424CA}"/>
              </a:ext>
            </a:extLst>
          </p:cNvPr>
          <p:cNvSpPr>
            <a:spLocks noGrp="1"/>
          </p:cNvSpPr>
          <p:nvPr>
            <p:ph type="title"/>
          </p:nvPr>
        </p:nvSpPr>
        <p:spPr>
          <a:xfrm>
            <a:off x="1717589" y="609600"/>
            <a:ext cx="9378778" cy="581637"/>
          </a:xfrm>
        </p:spPr>
        <p:txBody>
          <a:bodyPr>
            <a:normAutofit/>
          </a:bodyPr>
          <a:lstStyle/>
          <a:p>
            <a:pPr algn="ctr"/>
            <a:r>
              <a:rPr lang="it-IT" sz="2400" dirty="0">
                <a:solidFill>
                  <a:schemeClr val="tx1"/>
                </a:solidFill>
                <a:latin typeface="Arial Rounded MT Bold" panose="020F0704030504030204" pitchFamily="34" charset="0"/>
              </a:rPr>
              <a:t>Direttiva Morcone</a:t>
            </a:r>
          </a:p>
        </p:txBody>
      </p:sp>
      <p:sp>
        <p:nvSpPr>
          <p:cNvPr id="3" name="Segnaposto testo 2">
            <a:extLst>
              <a:ext uri="{FF2B5EF4-FFF2-40B4-BE49-F238E27FC236}">
                <a16:creationId xmlns="" xmlns:a16="http://schemas.microsoft.com/office/drawing/2014/main" id="{B9D693AB-6CF0-4534-82E4-E81C35E2E3A8}"/>
              </a:ext>
            </a:extLst>
          </p:cNvPr>
          <p:cNvSpPr>
            <a:spLocks noGrp="1"/>
          </p:cNvSpPr>
          <p:nvPr>
            <p:ph type="body" idx="1"/>
          </p:nvPr>
        </p:nvSpPr>
        <p:spPr>
          <a:xfrm>
            <a:off x="1594021" y="1115736"/>
            <a:ext cx="9947189" cy="4925626"/>
          </a:xfrm>
        </p:spPr>
        <p:txBody>
          <a:bodyPr>
            <a:normAutofit/>
          </a:bodyPr>
          <a:lstStyle/>
          <a:p>
            <a:endParaRPr lang="it-IT" sz="2000" dirty="0" smtClean="0">
              <a:solidFill>
                <a:schemeClr val="tx1"/>
              </a:solidFill>
              <a:latin typeface="Arial" panose="020B0604020202020204" pitchFamily="34" charset="0"/>
              <a:cs typeface="Arial" panose="020B0604020202020204" pitchFamily="34" charset="0"/>
            </a:endParaRPr>
          </a:p>
          <a:p>
            <a:r>
              <a:rPr lang="it-IT" sz="2000" dirty="0" smtClean="0">
                <a:solidFill>
                  <a:schemeClr val="tx1"/>
                </a:solidFill>
                <a:latin typeface="Arial" panose="020B0604020202020204" pitchFamily="34" charset="0"/>
                <a:cs typeface="Arial" panose="020B0604020202020204" pitchFamily="34" charset="0"/>
              </a:rPr>
              <a:t>Individuazione </a:t>
            </a:r>
            <a:r>
              <a:rPr lang="it-IT" sz="2000" dirty="0">
                <a:solidFill>
                  <a:schemeClr val="tx1"/>
                </a:solidFill>
                <a:latin typeface="Arial" panose="020B0604020202020204" pitchFamily="34" charset="0"/>
                <a:cs typeface="Arial" panose="020B0604020202020204" pitchFamily="34" charset="0"/>
              </a:rPr>
              <a:t>di due ambiti distinti:</a:t>
            </a:r>
          </a:p>
          <a:p>
            <a:pPr marL="285750" indent="-285750">
              <a:buFont typeface="Wingdings" panose="05000000000000000000" pitchFamily="2" charset="2"/>
              <a:buChar char="v"/>
            </a:pPr>
            <a:r>
              <a:rPr lang="it-IT" sz="2000" dirty="0">
                <a:solidFill>
                  <a:schemeClr val="tx1"/>
                </a:solidFill>
                <a:latin typeface="Arial" panose="020B0604020202020204" pitchFamily="34" charset="0"/>
                <a:cs typeface="Arial" panose="020B0604020202020204" pitchFamily="34" charset="0"/>
              </a:rPr>
              <a:t>Manifestazione che riguardano il pubblico spettacolo soggetto all’articolo </a:t>
            </a:r>
            <a:r>
              <a:rPr lang="it-IT" sz="2000" dirty="0" smtClean="0">
                <a:solidFill>
                  <a:schemeClr val="tx1"/>
                </a:solidFill>
                <a:latin typeface="Arial" panose="020B0604020202020204" pitchFamily="34" charset="0"/>
                <a:cs typeface="Arial" panose="020B0604020202020204" pitchFamily="34" charset="0"/>
              </a:rPr>
              <a:t>68, </a:t>
            </a:r>
            <a:r>
              <a:rPr lang="it-IT" sz="2000" dirty="0">
                <a:solidFill>
                  <a:schemeClr val="tx1"/>
                </a:solidFill>
                <a:latin typeface="Arial" panose="020B0604020202020204" pitchFamily="34" charset="0"/>
                <a:cs typeface="Arial" panose="020B0604020202020204" pitchFamily="34" charset="0"/>
              </a:rPr>
              <a:t>69 e 80 del </a:t>
            </a:r>
            <a:r>
              <a:rPr lang="it-IT" sz="2000" dirty="0" smtClean="0">
                <a:solidFill>
                  <a:schemeClr val="tx1"/>
                </a:solidFill>
                <a:latin typeface="Arial" panose="020B0604020202020204" pitchFamily="34" charset="0"/>
                <a:cs typeface="Arial" panose="020B0604020202020204" pitchFamily="34" charset="0"/>
              </a:rPr>
              <a:t>T.U.LL.P.S….;</a:t>
            </a:r>
            <a:endParaRPr lang="it-IT" sz="200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it-IT" sz="2000" dirty="0">
                <a:solidFill>
                  <a:schemeClr val="tx1"/>
                </a:solidFill>
                <a:latin typeface="Arial" panose="020B0604020202020204" pitchFamily="34" charset="0"/>
                <a:cs typeface="Arial" panose="020B0604020202020204" pitchFamily="34" charset="0"/>
              </a:rPr>
              <a:t>Manifestazioni che non rientrano nel pubblico spettacolo e riguardano l’articolo 18 del T.U.LL.P.S ….;</a:t>
            </a:r>
          </a:p>
          <a:p>
            <a:r>
              <a:rPr lang="it-IT" sz="2000" dirty="0" smtClean="0">
                <a:solidFill>
                  <a:schemeClr val="tx1"/>
                </a:solidFill>
                <a:latin typeface="Arial" panose="020B0604020202020204" pitchFamily="34" charset="0"/>
                <a:cs typeface="Arial" panose="020B0604020202020204" pitchFamily="34" charset="0"/>
              </a:rPr>
              <a:t>NB </a:t>
            </a:r>
            <a:endParaRPr lang="it-IT" sz="2000" dirty="0">
              <a:solidFill>
                <a:schemeClr val="tx1"/>
              </a:solidFill>
              <a:latin typeface="Arial" panose="020B0604020202020204" pitchFamily="34" charset="0"/>
              <a:cs typeface="Arial" panose="020B0604020202020204" pitchFamily="34" charset="0"/>
            </a:endParaRPr>
          </a:p>
          <a:p>
            <a:r>
              <a:rPr lang="it-IT" sz="2000" dirty="0">
                <a:solidFill>
                  <a:schemeClr val="tx1"/>
                </a:solidFill>
                <a:latin typeface="Arial" panose="020B0604020202020204" pitchFamily="34" charset="0"/>
                <a:cs typeface="Arial" panose="020B0604020202020204" pitchFamily="34" charset="0"/>
              </a:rPr>
              <a:t>Per le manifestazioni di pubblico spettacolo è l’ufficio comunale </a:t>
            </a:r>
            <a:r>
              <a:rPr lang="it-IT" sz="2000" dirty="0" smtClean="0">
                <a:solidFill>
                  <a:schemeClr val="tx1"/>
                </a:solidFill>
                <a:latin typeface="Arial" panose="020B0604020202020204" pitchFamily="34" charset="0"/>
                <a:cs typeface="Arial" panose="020B0604020202020204" pitchFamily="34" charset="0"/>
              </a:rPr>
              <a:t>competente che </a:t>
            </a:r>
            <a:r>
              <a:rPr lang="it-IT" sz="2000" dirty="0">
                <a:solidFill>
                  <a:schemeClr val="tx1"/>
                </a:solidFill>
                <a:latin typeface="Arial" panose="020B0604020202020204" pitchFamily="34" charset="0"/>
                <a:cs typeface="Arial" panose="020B0604020202020204" pitchFamily="34" charset="0"/>
              </a:rPr>
              <a:t>dovrà interessare le relative Commissioni Comunali e/o Provinciali di Vigilanza sui locali di Pubblico </a:t>
            </a:r>
            <a:r>
              <a:rPr lang="it-IT" sz="2000" dirty="0" smtClean="0">
                <a:solidFill>
                  <a:schemeClr val="tx1"/>
                </a:solidFill>
                <a:latin typeface="Arial" panose="020B0604020202020204" pitchFamily="34" charset="0"/>
                <a:cs typeface="Arial" panose="020B0604020202020204" pitchFamily="34" charset="0"/>
              </a:rPr>
              <a:t>Spettacolo;</a:t>
            </a:r>
            <a:endParaRPr lang="it-IT" sz="2000" dirty="0">
              <a:solidFill>
                <a:schemeClr val="tx1"/>
              </a:solidFill>
              <a:latin typeface="Arial" panose="020B0604020202020204" pitchFamily="34" charset="0"/>
              <a:cs typeface="Arial" panose="020B0604020202020204" pitchFamily="34" charset="0"/>
            </a:endParaRPr>
          </a:p>
          <a:p>
            <a:r>
              <a:rPr lang="it-IT" sz="2000" dirty="0">
                <a:solidFill>
                  <a:schemeClr val="tx1"/>
                </a:solidFill>
                <a:latin typeface="Arial" panose="020B0604020202020204" pitchFamily="34" charset="0"/>
                <a:cs typeface="Arial" panose="020B0604020202020204" pitchFamily="34" charset="0"/>
              </a:rPr>
              <a:t>La competenza per la valutazione sull’adeguatezza delle misure di security adottate è principalmente di competenza del Questore, quindi è opportuno che l’organizzatore invii il piano allo </a:t>
            </a:r>
            <a:r>
              <a:rPr lang="it-IT" sz="2000" dirty="0" smtClean="0">
                <a:solidFill>
                  <a:schemeClr val="tx1"/>
                </a:solidFill>
                <a:latin typeface="Arial" panose="020B0604020202020204" pitchFamily="34" charset="0"/>
                <a:cs typeface="Arial" panose="020B0604020202020204" pitchFamily="34" charset="0"/>
              </a:rPr>
              <a:t>stesso.</a:t>
            </a:r>
            <a:endParaRPr lang="it-IT" sz="2000" dirty="0">
              <a:solidFill>
                <a:schemeClr val="tx1"/>
              </a:solidFill>
              <a:latin typeface="Arial" panose="020B0604020202020204" pitchFamily="34" charset="0"/>
              <a:cs typeface="Arial" panose="020B0604020202020204" pitchFamily="34" charset="0"/>
            </a:endParaRPr>
          </a:p>
          <a:p>
            <a:endParaRPr lang="it-IT"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698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A317FDD-50A3-4145-B941-8C63055E11F5}"/>
              </a:ext>
            </a:extLst>
          </p:cNvPr>
          <p:cNvSpPr>
            <a:spLocks noGrp="1"/>
          </p:cNvSpPr>
          <p:nvPr>
            <p:ph type="title"/>
          </p:nvPr>
        </p:nvSpPr>
        <p:spPr>
          <a:xfrm>
            <a:off x="1902941" y="609600"/>
            <a:ext cx="9279924" cy="657138"/>
          </a:xfrm>
        </p:spPr>
        <p:txBody>
          <a:bodyPr>
            <a:normAutofit/>
          </a:bodyPr>
          <a:lstStyle/>
          <a:p>
            <a:pPr algn="ctr"/>
            <a:r>
              <a:rPr lang="it-IT" sz="3600" dirty="0">
                <a:solidFill>
                  <a:schemeClr val="tx1"/>
                </a:solidFill>
                <a:latin typeface="Arial Rounded MT Bold" panose="020F0704030504030204" pitchFamily="34" charset="0"/>
              </a:rPr>
              <a:t>Compiti per l’organizzatore dell’evento</a:t>
            </a:r>
          </a:p>
        </p:txBody>
      </p:sp>
      <p:sp>
        <p:nvSpPr>
          <p:cNvPr id="3" name="Segnaposto testo 2">
            <a:extLst>
              <a:ext uri="{FF2B5EF4-FFF2-40B4-BE49-F238E27FC236}">
                <a16:creationId xmlns="" xmlns:a16="http://schemas.microsoft.com/office/drawing/2014/main" id="{B8B57B96-9488-4E0B-96E5-E13233CAB866}"/>
              </a:ext>
            </a:extLst>
          </p:cNvPr>
          <p:cNvSpPr>
            <a:spLocks noGrp="1"/>
          </p:cNvSpPr>
          <p:nvPr>
            <p:ph type="body" idx="1"/>
          </p:nvPr>
        </p:nvSpPr>
        <p:spPr>
          <a:xfrm>
            <a:off x="1594021" y="1266738"/>
            <a:ext cx="9551773" cy="4774623"/>
          </a:xfrm>
        </p:spPr>
        <p:txBody>
          <a:bodyPr>
            <a:normAutofit/>
          </a:bodyPr>
          <a:lstStyle/>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L’organizzatore ha l’obbligo di progettare la manifestazione effettuando la </a:t>
            </a:r>
            <a:r>
              <a:rPr lang="it-IT" b="1" u="sng" dirty="0">
                <a:solidFill>
                  <a:schemeClr val="tx1"/>
                </a:solidFill>
                <a:latin typeface="Arial" panose="020B0604020202020204" pitchFamily="34" charset="0"/>
                <a:cs typeface="Arial" panose="020B0604020202020204" pitchFamily="34" charset="0"/>
              </a:rPr>
              <a:t>classificazione del rischio della manifestazione </a:t>
            </a:r>
            <a:r>
              <a:rPr lang="it-IT" dirty="0">
                <a:solidFill>
                  <a:schemeClr val="tx1"/>
                </a:solidFill>
                <a:latin typeface="Arial" panose="020B0604020202020204" pitchFamily="34" charset="0"/>
                <a:cs typeface="Arial" panose="020B0604020202020204" pitchFamily="34" charset="0"/>
              </a:rPr>
              <a:t>secondo la direttiva Morcone;</a:t>
            </a:r>
          </a:p>
          <a:p>
            <a:pPr marL="285750"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Dovrà dotarsi di un </a:t>
            </a:r>
            <a:r>
              <a:rPr lang="it-IT" b="1" u="sng" dirty="0">
                <a:solidFill>
                  <a:schemeClr val="tx1"/>
                </a:solidFill>
                <a:latin typeface="Arial" panose="020B0604020202020204" pitchFamily="34" charset="0"/>
                <a:cs typeface="Arial" panose="020B0604020202020204" pitchFamily="34" charset="0"/>
              </a:rPr>
              <a:t>progetto dettagliato dell’area </a:t>
            </a:r>
            <a:r>
              <a:rPr lang="it-IT" dirty="0">
                <a:solidFill>
                  <a:schemeClr val="tx1"/>
                </a:solidFill>
                <a:latin typeface="Arial" panose="020B0604020202020204" pitchFamily="34" charset="0"/>
                <a:cs typeface="Arial" panose="020B0604020202020204" pitchFamily="34" charset="0"/>
              </a:rPr>
              <a:t>dove insiste la manifestazione:</a:t>
            </a:r>
          </a:p>
          <a:p>
            <a:pPr marL="742950" lvl="1"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Verifica dei requisiti di accesso dell’area, tenuto conto dei mezzi di </a:t>
            </a:r>
            <a:r>
              <a:rPr lang="it-IT" dirty="0" smtClean="0">
                <a:solidFill>
                  <a:schemeClr val="tx1"/>
                </a:solidFill>
                <a:latin typeface="Arial" panose="020B0604020202020204" pitchFamily="34" charset="0"/>
                <a:cs typeface="Arial" panose="020B0604020202020204" pitchFamily="34" charset="0"/>
              </a:rPr>
              <a:t>soccorso;</a:t>
            </a:r>
            <a:endParaRPr lang="it-IT" dirty="0">
              <a:solidFill>
                <a:schemeClr val="tx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v"/>
            </a:pPr>
            <a:r>
              <a:rPr lang="it-IT" dirty="0" smtClean="0">
                <a:solidFill>
                  <a:schemeClr val="tx1"/>
                </a:solidFill>
                <a:latin typeface="Arial" panose="020B0604020202020204" pitchFamily="34" charset="0"/>
                <a:cs typeface="Arial" panose="020B0604020202020204" pitchFamily="34" charset="0"/>
              </a:rPr>
              <a:t>Il calcolo </a:t>
            </a:r>
            <a:r>
              <a:rPr lang="it-IT" dirty="0">
                <a:solidFill>
                  <a:schemeClr val="tx1"/>
                </a:solidFill>
                <a:latin typeface="Arial" panose="020B0604020202020204" pitchFamily="34" charset="0"/>
                <a:cs typeface="Arial" panose="020B0604020202020204" pitchFamily="34" charset="0"/>
              </a:rPr>
              <a:t>della capienza </a:t>
            </a:r>
            <a:r>
              <a:rPr lang="it-IT" dirty="0" smtClean="0">
                <a:solidFill>
                  <a:schemeClr val="tx1"/>
                </a:solidFill>
                <a:latin typeface="Arial" panose="020B0604020202020204" pitchFamily="34" charset="0"/>
                <a:cs typeface="Arial" panose="020B0604020202020204" pitchFamily="34" charset="0"/>
              </a:rPr>
              <a:t>dell’area, </a:t>
            </a:r>
            <a:r>
              <a:rPr lang="it-IT" dirty="0">
                <a:solidFill>
                  <a:schemeClr val="tx1"/>
                </a:solidFill>
                <a:latin typeface="Arial" panose="020B0604020202020204" pitchFamily="34" charset="0"/>
                <a:cs typeface="Arial" panose="020B0604020202020204" pitchFamily="34" charset="0"/>
              </a:rPr>
              <a:t>che </a:t>
            </a:r>
            <a:r>
              <a:rPr lang="it-IT" dirty="0" smtClean="0">
                <a:solidFill>
                  <a:schemeClr val="tx1"/>
                </a:solidFill>
                <a:latin typeface="Arial" panose="020B0604020202020204" pitchFamily="34" charset="0"/>
                <a:cs typeface="Arial" panose="020B0604020202020204" pitchFamily="34" charset="0"/>
              </a:rPr>
              <a:t>è sempre </a:t>
            </a:r>
            <a:r>
              <a:rPr lang="it-IT" dirty="0">
                <a:solidFill>
                  <a:schemeClr val="tx1"/>
                </a:solidFill>
                <a:latin typeface="Arial" panose="020B0604020202020204" pitchFamily="34" charset="0"/>
                <a:cs typeface="Arial" panose="020B0604020202020204" pitchFamily="34" charset="0"/>
              </a:rPr>
              <a:t>e comunque </a:t>
            </a:r>
            <a:r>
              <a:rPr lang="it-IT" dirty="0" smtClean="0">
                <a:solidFill>
                  <a:schemeClr val="tx1"/>
                </a:solidFill>
                <a:latin typeface="Arial" panose="020B0604020202020204" pitchFamily="34" charset="0"/>
                <a:cs typeface="Arial" panose="020B0604020202020204" pitchFamily="34" charset="0"/>
              </a:rPr>
              <a:t>definita;</a:t>
            </a:r>
            <a:endParaRPr lang="it-IT" dirty="0">
              <a:solidFill>
                <a:schemeClr val="tx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L’individuazione degli accessi e delle vie di esodo, e </a:t>
            </a:r>
            <a:r>
              <a:rPr lang="it-IT" dirty="0" smtClean="0">
                <a:solidFill>
                  <a:schemeClr val="tx1"/>
                </a:solidFill>
                <a:latin typeface="Arial" panose="020B0604020202020204" pitchFamily="34" charset="0"/>
                <a:cs typeface="Arial" panose="020B0604020202020204" pitchFamily="34" charset="0"/>
              </a:rPr>
              <a:t>la </a:t>
            </a:r>
            <a:r>
              <a:rPr lang="it-IT" dirty="0">
                <a:solidFill>
                  <a:schemeClr val="tx1"/>
                </a:solidFill>
                <a:latin typeface="Arial" panose="020B0604020202020204" pitchFamily="34" charset="0"/>
                <a:cs typeface="Arial" panose="020B0604020202020204" pitchFamily="34" charset="0"/>
              </a:rPr>
              <a:t>loro larghezza idonea rispetto alla capienza </a:t>
            </a:r>
            <a:r>
              <a:rPr lang="it-IT" dirty="0" smtClean="0">
                <a:solidFill>
                  <a:schemeClr val="tx1"/>
                </a:solidFill>
                <a:latin typeface="Arial" panose="020B0604020202020204" pitchFamily="34" charset="0"/>
                <a:cs typeface="Arial" panose="020B0604020202020204" pitchFamily="34" charset="0"/>
              </a:rPr>
              <a:t>dell’area;</a:t>
            </a:r>
            <a:endParaRPr lang="it-IT" dirty="0">
              <a:solidFill>
                <a:schemeClr val="tx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L’individuazione di aree di rispetto prima degli </a:t>
            </a:r>
            <a:r>
              <a:rPr lang="it-IT" dirty="0" smtClean="0">
                <a:solidFill>
                  <a:schemeClr val="tx1"/>
                </a:solidFill>
                <a:latin typeface="Arial" panose="020B0604020202020204" pitchFamily="34" charset="0"/>
                <a:cs typeface="Arial" panose="020B0604020202020204" pitchFamily="34" charset="0"/>
              </a:rPr>
              <a:t>accessi;</a:t>
            </a:r>
            <a:endParaRPr lang="it-IT" dirty="0">
              <a:solidFill>
                <a:schemeClr val="tx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L’eventuale suddivisione in settori della zona </a:t>
            </a:r>
            <a:r>
              <a:rPr lang="it-IT" dirty="0" smtClean="0">
                <a:solidFill>
                  <a:schemeClr val="tx1"/>
                </a:solidFill>
                <a:latin typeface="Arial" panose="020B0604020202020204" pitchFamily="34" charset="0"/>
                <a:cs typeface="Arial" panose="020B0604020202020204" pitchFamily="34" charset="0"/>
              </a:rPr>
              <a:t>spettatori;</a:t>
            </a:r>
            <a:endParaRPr lang="it-IT" dirty="0">
              <a:solidFill>
                <a:schemeClr val="tx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v"/>
            </a:pPr>
            <a:r>
              <a:rPr lang="it-IT" dirty="0">
                <a:solidFill>
                  <a:schemeClr val="tx1"/>
                </a:solidFill>
                <a:latin typeface="Arial" panose="020B0604020202020204" pitchFamily="34" charset="0"/>
                <a:cs typeface="Arial" panose="020B0604020202020204" pitchFamily="34" charset="0"/>
              </a:rPr>
              <a:t>La modalità di distribuzione e sistemazione del pubblico nelle aree ad esso </a:t>
            </a:r>
            <a:r>
              <a:rPr lang="it-IT" dirty="0" smtClean="0">
                <a:solidFill>
                  <a:schemeClr val="tx1"/>
                </a:solidFill>
                <a:latin typeface="Arial" panose="020B0604020202020204" pitchFamily="34" charset="0"/>
                <a:cs typeface="Arial" panose="020B0604020202020204" pitchFamily="34" charset="0"/>
              </a:rPr>
              <a:t>riservato;</a:t>
            </a:r>
            <a:endParaRPr lang="it-IT"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8639658"/>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536</TotalTime>
  <Words>1385</Words>
  <Application>Microsoft Office PowerPoint</Application>
  <PresentationFormat>Personalizzato</PresentationFormat>
  <Paragraphs>103</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Filo</vt:lpstr>
      <vt:lpstr>SAFETY E SECURITY NELLE PUBBLICHE MANIFESTAZIONI </vt:lpstr>
      <vt:lpstr> QUADRO NORMATIVO DI RIFERIMENTO:  DIRETTIVA  DEL  MINISTERO DELL’INTERNO  DEL   07/06/2017 (CAPO DELLA POLIZIA GABRIELLI)  CIRCOLARE   DEL  DIPARTIMENTO   DEI  VIGILI  DEL  FUOCO DEL 19/06/2017 (CAPO DIPARTIMENTO FRATTESI)  CIRCOLARE  DEL  MINISTERO  DELL’INTERNO DEL 28/07/2017 (CAPO DI GABINETTO MORCONE)  CIRCOLARE  DEL   MINISTERO  DELL’INTERNO  DEL 18/07/2018 (PREFETTO PIANTEDOSI)</vt:lpstr>
      <vt:lpstr> Tali disposizioni sono frutto del diffondersi in Europa di attentanti di matrice terroristica, che hanno comportato un cambiamento nell’approccio della gestione di eventi che prevedono affollamenti di persone su suolo pubblico.  Es. TORINO 03 giugno 2017 proiezione della partita di calcio della finale Champions League in Piazza San Carlo (1 morto e 1,526 feriti).  Tutto questo si riassume in un concetto di base:                  ADEMPIMENTI RIGUARDANTI LE MISURE DI SAFETY DA ORGANIZZARE CHE SI CONCRETIZZANO NELLA PREDISPOSIZIONE DI UN PIANO DI SICUREZZA ED EVACUAZIONE che dovrà essere CALIBRATO all’entità dell’evento.</vt:lpstr>
      <vt:lpstr>Direttiva del Capo della Polizia Gabrielli </vt:lpstr>
      <vt:lpstr>Adempimenti direttiva Gabrielli:</vt:lpstr>
      <vt:lpstr>L’aspetto più rilevante ed incisivo della Circolare, anche dal punto di vista delle responsabilità, è sicuramente la precisazione che l’adozione delle misure di safety e di security costituiscono requisiti imprescindibili di sicurezza,  SENZA LE QUALI,  le manifestazioni non potranno più  svolgersi</vt:lpstr>
      <vt:lpstr>Circolare Frattesi (VVFF)</vt:lpstr>
      <vt:lpstr>Direttiva Morcone</vt:lpstr>
      <vt:lpstr>Compiti per l’organizzatore dell’evento</vt:lpstr>
      <vt:lpstr>Predisporre un piano di emergenza ed evacuazione, anche ai fini antincendio, con l’indicazione delle vie di fuga e dei varchi, con l’individuazione di percorsi separati di accesso all’area e di deflusso del pubblico; Nel piano di emergenza devono essere indicati: - il team dell’organizzazione responsabile della sicurezza; - le azioni da mettere in atto in caso del verificarsi di un’emergenza; - le procedure previste per l’evacuazione; - le disposizioni per la richiesta dell’intervento degli Enti incaricati del soccorso; - numero e posizionamento degli estintori; - presenza di personale per la sicurezza con formazione per rischio di incendio elevato…….per un numero congruo rispetto alle linee guida della direttiva.      </vt:lpstr>
      <vt:lpstr>Compiti dell’organizzazione durante l’evento</vt:lpstr>
      <vt:lpstr>Safety e security </vt:lpstr>
      <vt:lpstr>CONSIDERAZIONI:  Per poter determinare una capienza massima è necessario delimitare l’area dello spettacolo e/o dell’evento. Questo comporta la necessità di installare strutture che contengano il pubblico con la conseguenza che, applicando le disposizioni in materia di safety e security, non potranno più essere organizzate manifestazioni in luoghi all’aperto, prive di strutture specificatamente destinate allo stazionamento del pubblico per assistere a spettacoli, e manifestazioni varie, senza l’intervento della Commissione di Vigilanza di Pubblico Spettacolo...» risoluzione ministeriale prot. n. P529/4109 del 02 luglio 2003»</vt:lpstr>
      <vt:lpstr>Direttiva Prefetto Piantedosi (Circolare del 18.07.2018)</vt:lpstr>
      <vt:lpstr>Cosa è cambiato:</vt:lpstr>
      <vt:lpstr>Competenza delle Commissioni di Vigilanza dopo la circolare in materia di sicurezza</vt:lpstr>
      <vt:lpstr>Competenze per la valutazione del piano di emergenza per manifestazione senza l’applicazione dell’art. 80 del Tullps.</vt:lpstr>
      <vt:lpstr>Considerazioni in merito alla circolare del 18.07.2018  </vt:lpstr>
      <vt:lpstr>             Manifestazioni di cui agli articolo 18 e 25  - Comunicazione al Questore che valuterà il rispetto delle normative di settore.     </vt:lpstr>
      <vt:lpstr>LINEE GUIDA PER L’INDIVIDUAZIONE DELLE MISURE DI CONTENIMENTO DEL RISCHIO NELLE  MANIFESTAZIONI  PUBBLICHE CON PECULIARI CONDIZIONI DI CRITICITA’  1) REQUISITI DI ACCESSO ALL’AREA; 2) PERCORSI DI ACCESSO ALL’AREA E DI DEFLUSSO DEL PUBBLICO; 3) CAPIENZA DELL’AREA DELLA MINIFESTAZIONE; 4) SUDDIVISIONE DELLA ZONA IN SETTORI; 5) PROTEZIONE ANTINCENDIO; 6) GESTIONE DELL’EMERGENZA – PIANO DI EMERGENZA ED EVACUAZIONE; 7) OPERATORI DI SICUREZZA; 8) MANIFESTAZIONI DINAMICHE IN SPAZI NON DELIMITATI.</vt:lpstr>
      <vt:lpstr>                      PRESIDENZA DEL CONSIGLIO DEI MINISTRI  OGGETTO: MANIFESTAZIONI PUBBLICHE PRECISAZIONI SULL’ATTIVAZIONE E L’IMPIEGO DEL VOLONTARIATO DI PROTEZIONE CIVILE.   «non rientrano nell’azione di protezione civile gli interventi…………. come manifestazioni pubbliche statiche e dinamiche, quali riunioni, cortei, raduni, eventi in piazza, spettacoli…..» «I VOPC possono assicurare il proprio supporto, limitatamente ad aspetti di natura organizzativa e di assistenza alla popolazione su richiesta dell’autorità di protezione civile…..»</vt:lpstr>
      <vt:lpstr>N.B. I VOPC possono essere impiegati in caso di evento a rilevante impatto locale. Questa definizione consente l’istituzione temporanea del Centro Operativo Comunale (C.O.C.), che legittima di fatto l’impiego dei Volontari. E’ altresì chiaro che tale attivazione deve riguardare i soli casi strettamente necessari per l’attivazione del PIANO DI PROTEZIONE CIVILE.</vt:lpstr>
      <vt:lpstr>     Attività che possono essere svolte dai VOPC  - supporto organizzativo alle attività amministrative e di segreteria all’interno della struttura di coordinamento attivata dall’Amministrazione comunale; - attività socio-assistenziale; - soccorso e assistenza sanitaria; - predisposizione e somministrazione pasti nell’ambito    delle attività di assistenza alla popolazione; - informazione alla popolazione.   </vt:lpstr>
      <vt:lpstr>    Attività che non possono essere svolte dal VOPC  - Attività di controllo del territorio….in particolare servizi di controllo agli ingressi ai luoghi aperti al pubblico dove si tengono locali di pubblico spettacolo e trattenimento; - servizi di vigilanza ed osservazione; - protezione delle aree interessante dall’evento mediante controlli e bonifiche; - controlli nelle aree di rispetto e/o prefiltraggio; - adozione di impedimenti fisici al transito dei veicoli (blocchi).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E SECURITY NELLE PUBBLICHE MANIFESTAZIONI</dc:title>
  <dc:creator>Utente1</dc:creator>
  <cp:lastModifiedBy>Utente</cp:lastModifiedBy>
  <cp:revision>55</cp:revision>
  <cp:lastPrinted>2018-10-16T11:05:21Z</cp:lastPrinted>
  <dcterms:created xsi:type="dcterms:W3CDTF">2018-10-16T07:13:09Z</dcterms:created>
  <dcterms:modified xsi:type="dcterms:W3CDTF">2018-12-04T17:44:12Z</dcterms:modified>
</cp:coreProperties>
</file>